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63" r:id="rId3"/>
    <p:sldId id="290" r:id="rId4"/>
    <p:sldId id="296" r:id="rId5"/>
    <p:sldId id="289" r:id="rId6"/>
    <p:sldId id="284" r:id="rId7"/>
    <p:sldId id="285" r:id="rId8"/>
    <p:sldId id="291" r:id="rId9"/>
    <p:sldId id="286" r:id="rId10"/>
    <p:sldId id="292" r:id="rId11"/>
    <p:sldId id="319" r:id="rId12"/>
    <p:sldId id="318" r:id="rId13"/>
    <p:sldId id="261" r:id="rId14"/>
    <p:sldId id="287" r:id="rId15"/>
    <p:sldId id="288" r:id="rId16"/>
    <p:sldId id="295" r:id="rId17"/>
    <p:sldId id="297" r:id="rId18"/>
    <p:sldId id="321" r:id="rId19"/>
    <p:sldId id="320" r:id="rId20"/>
    <p:sldId id="298" r:id="rId21"/>
    <p:sldId id="299" r:id="rId22"/>
    <p:sldId id="294" r:id="rId23"/>
    <p:sldId id="270" r:id="rId24"/>
    <p:sldId id="300" r:id="rId25"/>
    <p:sldId id="301" r:id="rId26"/>
    <p:sldId id="303" r:id="rId27"/>
    <p:sldId id="304" r:id="rId28"/>
    <p:sldId id="305" r:id="rId29"/>
    <p:sldId id="310" r:id="rId30"/>
    <p:sldId id="314" r:id="rId31"/>
    <p:sldId id="315" r:id="rId32"/>
    <p:sldId id="311" r:id="rId33"/>
    <p:sldId id="308" r:id="rId34"/>
    <p:sldId id="306" r:id="rId35"/>
    <p:sldId id="309" r:id="rId36"/>
    <p:sldId id="302" r:id="rId37"/>
    <p:sldId id="316" r:id="rId38"/>
    <p:sldId id="323" r:id="rId39"/>
    <p:sldId id="324" r:id="rId4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E"/>
    <a:srgbClr val="0000C8"/>
    <a:srgbClr val="E9FDEE"/>
    <a:srgbClr val="D1F3DA"/>
    <a:srgbClr val="B2F4F2"/>
    <a:srgbClr val="97F1EF"/>
    <a:srgbClr val="C9F8F7"/>
    <a:srgbClr val="83DBE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9" autoAdjust="0"/>
    <p:restoredTop sz="94560" autoAdjust="0"/>
  </p:normalViewPr>
  <p:slideViewPr>
    <p:cSldViewPr>
      <p:cViewPr varScale="1">
        <p:scale>
          <a:sx n="53" d="100"/>
          <a:sy n="53" d="100"/>
        </p:scale>
        <p:origin x="-43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56B8BDA-14AB-4197-BD7B-5383DD701ABC}" type="datetimeFigureOut">
              <a:rPr lang="pt-BR"/>
              <a:pPr>
                <a:defRPr/>
              </a:pPr>
              <a:t>13/12/2011</a:t>
            </a:fld>
            <a:endParaRPr lang="pt-BR"/>
          </a:p>
        </p:txBody>
      </p:sp>
      <p:sp>
        <p:nvSpPr>
          <p:cNvPr id="13316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098771D-7A58-400F-9241-CDAFE494ACC4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9B120-CD69-4721-AABD-103D8E36F404}" type="datetimeFigureOut">
              <a:rPr lang="pt-BR"/>
              <a:pPr>
                <a:defRPr/>
              </a:pPr>
              <a:t>13/12/2011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A7D77-63DC-42EE-ACAA-57DFDEB65467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ADCED-0A8D-4D8A-8096-AF60AB3FB1A1}" type="datetimeFigureOut">
              <a:rPr lang="pt-BR"/>
              <a:pPr>
                <a:defRPr/>
              </a:pPr>
              <a:t>13/12/2011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5FA39-5692-4314-AA83-F9F5A733696C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8E682-E29E-4892-B9D0-F883C909493B}" type="datetimeFigureOut">
              <a:rPr lang="pt-BR"/>
              <a:pPr>
                <a:defRPr/>
              </a:pPr>
              <a:t>13/12/2011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77AA5-C0D4-43EE-952C-E187B24741D8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54275-CD01-4EC7-AD19-C6D242243129}" type="datetimeFigureOut">
              <a:rPr lang="pt-BR"/>
              <a:pPr>
                <a:defRPr/>
              </a:pPr>
              <a:t>13/12/2011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DE5F8-BA27-41FC-A401-DBE255B45BAB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BCCD8-D409-4158-A3EC-5B0A5CE87A56}" type="datetimeFigureOut">
              <a:rPr lang="pt-BR"/>
              <a:pPr>
                <a:defRPr/>
              </a:pPr>
              <a:t>13/12/2011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87618-8CFE-4218-945A-0E083C9FD31A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CAAF19-58A1-4B20-A3D3-33077DEF3248}" type="datetimeFigureOut">
              <a:rPr lang="pt-BR"/>
              <a:pPr>
                <a:defRPr/>
              </a:pPr>
              <a:t>13/12/2011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B1B84-22C8-4C91-9EBE-9699B1A49565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76068-2549-4F2F-A509-4E764437F1A1}" type="datetimeFigureOut">
              <a:rPr lang="pt-BR"/>
              <a:pPr>
                <a:defRPr/>
              </a:pPr>
              <a:t>13/12/2011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E2CE3-47C6-4F4E-96CB-5153EC97C421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ACD66-27A3-424E-9668-33D0FA36F73D}" type="datetimeFigureOut">
              <a:rPr lang="pt-BR"/>
              <a:pPr>
                <a:defRPr/>
              </a:pPr>
              <a:t>13/12/2011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DFC15-D95F-47F0-9BFF-8B8C745EFE91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F79CA-5CB7-42D8-81D5-4EA871457AC8}" type="datetimeFigureOut">
              <a:rPr lang="pt-BR"/>
              <a:pPr>
                <a:defRPr/>
              </a:pPr>
              <a:t>13/12/2011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4A594-9B1B-45A1-A5E2-9B8897F27B84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47FF7-5C9F-43A2-A919-7731D8B5F726}" type="datetimeFigureOut">
              <a:rPr lang="pt-BR"/>
              <a:pPr>
                <a:defRPr/>
              </a:pPr>
              <a:t>13/12/2011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F122C-DACD-4642-BCBF-376AF0D54365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122E7-1371-4559-B353-8B312E437CA8}" type="datetimeFigureOut">
              <a:rPr lang="pt-BR"/>
              <a:pPr>
                <a:defRPr/>
              </a:pPr>
              <a:t>13/12/2011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1C1A0-D293-404B-9A94-58AA3D04A3A7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CCE0CA6-68CD-4894-A55C-CE27A3331830}" type="datetimeFigureOut">
              <a:rPr lang="pt-BR"/>
              <a:pPr>
                <a:defRPr/>
              </a:pPr>
              <a:t>13/12/2011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A613A1D-108A-497F-86FE-FFEE123AAD13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cincominutos.org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cincominutos.org/quem.somos.htm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ortalacademico.cl/profesores/noticia.php?id_noticia=237" TargetMode="External"/><Relationship Id="rId2" Type="http://schemas.openxmlformats.org/officeDocument/2006/relationships/hyperlink" Target="http://portaldoprofessor.mec.gov.br/link.html?categoria=19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eurocapitalhumano.com.ar/shop/noticias.asp?topid=32" TargetMode="External"/><Relationship Id="rId2" Type="http://schemas.openxmlformats.org/officeDocument/2006/relationships/hyperlink" Target="http://www.hacercomunidad.org/Nota.aspx?IdNota=7174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hyperlink" Target="http://www.educasites.net/educacion_en_valores.htm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caminhos2008@gmail.com" TargetMode="External"/><Relationship Id="rId2" Type="http://schemas.openxmlformats.org/officeDocument/2006/relationships/hyperlink" Target="mailto:sb.sif@educacao.mg.gov.br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caminhos@bemviver.org" TargetMode="External"/><Relationship Id="rId2" Type="http://schemas.openxmlformats.org/officeDocument/2006/relationships/hyperlink" Target="mailto:mariabene@sed.sc.gov.br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mailto:caminhos2008@gmail.com" TargetMode="External"/><Relationship Id="rId2" Type="http://schemas.openxmlformats.org/officeDocument/2006/relationships/hyperlink" Target="mailto:grace.olive@gmail.com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mailto:caminhos2008@gmail.com" TargetMode="External"/><Relationship Id="rId2" Type="http://schemas.openxmlformats.org/officeDocument/2006/relationships/hyperlink" Target="mailto:gracteles@hotmail.com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mailto:caminhos@bemviver.org" TargetMode="External"/><Relationship Id="rId2" Type="http://schemas.openxmlformats.org/officeDocument/2006/relationships/hyperlink" Target="mailto:escola.129275@educacao.mg.gov.br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mailto:caminhos2008@gmail.com" TargetMode="External"/><Relationship Id="rId2" Type="http://schemas.openxmlformats.org/officeDocument/2006/relationships/hyperlink" Target="mailto:luciacde@yahoo.com.br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mailto:caminhos2008@gmail.com" TargetMode="External"/><Relationship Id="rId2" Type="http://schemas.openxmlformats.org/officeDocument/2006/relationships/hyperlink" Target="mailto:alcineibarbosa@yahoo.com.br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mailto:caminhos2008@gmail.com" TargetMode="External"/><Relationship Id="rId2" Type="http://schemas.openxmlformats.org/officeDocument/2006/relationships/hyperlink" Target="mailto:alzai_sales@hotmail.com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cincominutos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Pa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333375"/>
            <a:ext cx="7597775" cy="370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/>
          </p:cNvSpPr>
          <p:nvPr/>
        </p:nvSpPr>
        <p:spPr bwMode="auto">
          <a:xfrm>
            <a:off x="827088" y="4149725"/>
            <a:ext cx="7561262" cy="2303463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38100" algn="ctr">
            <a:noFill/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marL="342900" indent="-342900" algn="ctr">
              <a:lnSpc>
                <a:spcPct val="6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pt-BR" sz="2000" b="1">
              <a:solidFill>
                <a:srgbClr val="FBD5AB"/>
              </a:solidFill>
              <a:latin typeface="Calibri" pitchFamily="34" charset="0"/>
            </a:endParaRPr>
          </a:p>
          <a:p>
            <a:pPr marL="342900" indent="-342900" algn="ctr">
              <a:lnSpc>
                <a:spcPct val="6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pt-BR" sz="3600" b="1">
                <a:solidFill>
                  <a:srgbClr val="5C2A04"/>
                </a:solidFill>
                <a:latin typeface="Calibri" pitchFamily="34" charset="0"/>
              </a:rPr>
              <a:t>Cinco Minutos de Valores Humanos</a:t>
            </a:r>
          </a:p>
          <a:p>
            <a:pPr marL="342900" indent="-342900" algn="ctr">
              <a:lnSpc>
                <a:spcPct val="6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pt-BR" sz="3600" b="1">
                <a:solidFill>
                  <a:srgbClr val="5C2A04"/>
                </a:solidFill>
                <a:latin typeface="Calibri" pitchFamily="34" charset="0"/>
              </a:rPr>
              <a:t> para a Escola</a:t>
            </a:r>
          </a:p>
          <a:p>
            <a:pPr marL="342900" indent="-342900" algn="ctr">
              <a:lnSpc>
                <a:spcPct val="60000"/>
              </a:lnSpc>
              <a:spcBef>
                <a:spcPct val="20000"/>
              </a:spcBef>
              <a:buFont typeface="Arial" charset="0"/>
              <a:buNone/>
              <a:defRPr/>
            </a:pPr>
            <a:endParaRPr lang="pt-BR" sz="2000" b="1">
              <a:solidFill>
                <a:srgbClr val="5C2A04"/>
              </a:solidFill>
              <a:latin typeface="Calibri" pitchFamily="34" charset="0"/>
            </a:endParaRPr>
          </a:p>
          <a:p>
            <a:pPr marL="342900" indent="-342900" algn="ctr">
              <a:lnSpc>
                <a:spcPct val="6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pt-BR" sz="3200" b="1">
                <a:solidFill>
                  <a:srgbClr val="5C2A04"/>
                </a:solidFill>
                <a:latin typeface="Calibri" pitchFamily="34" charset="0"/>
              </a:rPr>
              <a:t>A melhor das heranças para</a:t>
            </a:r>
          </a:p>
          <a:p>
            <a:pPr marL="342900" indent="-342900" algn="ctr">
              <a:lnSpc>
                <a:spcPct val="60000"/>
              </a:lnSpc>
              <a:spcBef>
                <a:spcPct val="20000"/>
              </a:spcBef>
              <a:buFont typeface="Arial" charset="0"/>
              <a:buNone/>
              <a:defRPr/>
            </a:pPr>
            <a:r>
              <a:rPr lang="pt-BR" sz="3200" b="1">
                <a:solidFill>
                  <a:srgbClr val="5C2A04"/>
                </a:solidFill>
                <a:latin typeface="Calibri" pitchFamily="34" charset="0"/>
              </a:rPr>
              <a:t> nossos descendentes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/>
          </p:cNvSpPr>
          <p:nvPr/>
        </p:nvSpPr>
        <p:spPr bwMode="auto">
          <a:xfrm>
            <a:off x="457200" y="620713"/>
            <a:ext cx="8229600" cy="1655762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38100" algn="ctr">
            <a:solidFill>
              <a:srgbClr val="D1FC9E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  <a:defRPr/>
            </a:pPr>
            <a:r>
              <a:rPr lang="pt-BR" sz="4000" b="1">
                <a:latin typeface="Calibri" pitchFamily="34" charset="0"/>
              </a:rPr>
              <a:t>	Quais são os maiores males que acometem nossa sociedade?</a:t>
            </a:r>
          </a:p>
        </p:txBody>
      </p:sp>
      <p:sp>
        <p:nvSpPr>
          <p:cNvPr id="3" name="Título 1"/>
          <p:cNvSpPr>
            <a:spLocks/>
          </p:cNvSpPr>
          <p:nvPr/>
        </p:nvSpPr>
        <p:spPr bwMode="auto">
          <a:xfrm>
            <a:off x="468313" y="2708275"/>
            <a:ext cx="8229600" cy="3744913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38100" algn="ctr">
            <a:solidFill>
              <a:srgbClr val="D1FC9E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  <a:defRPr/>
            </a:pPr>
            <a:endParaRPr lang="pt-BR" sz="1400" b="1">
              <a:latin typeface="Calibri" pitchFamily="34" charset="0"/>
            </a:endParaRPr>
          </a:p>
          <a:p>
            <a:pPr marL="342900" indent="-342900" algn="ctr">
              <a:spcBef>
                <a:spcPct val="20000"/>
              </a:spcBef>
              <a:buFont typeface="Arial" charset="0"/>
              <a:buNone/>
              <a:defRPr/>
            </a:pPr>
            <a:r>
              <a:rPr lang="pt-BR" sz="4000" b="1">
                <a:latin typeface="Calibri" pitchFamily="34" charset="0"/>
              </a:rPr>
              <a:t>	Corrupção desenfreada, injustiças, violência, ganância, falta de ética, falta de respeito, abusos de toda natureza... </a:t>
            </a:r>
            <a:r>
              <a:rPr lang="pt-BR" sz="4000" b="1">
                <a:solidFill>
                  <a:schemeClr val="hlink"/>
                </a:solidFill>
                <a:latin typeface="Calibri" pitchFamily="34" charset="0"/>
              </a:rPr>
              <a:t>causando muito sofrimento a milhões de pessoas</a:t>
            </a:r>
            <a:r>
              <a:rPr lang="pt-BR" sz="4000" b="1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body" idx="1"/>
          </p:nvPr>
        </p:nvSpPr>
        <p:spPr>
          <a:xfrm>
            <a:off x="468313" y="1628775"/>
            <a:ext cx="8229600" cy="4824413"/>
          </a:xfrm>
          <a:gradFill rotWithShape="1">
            <a:gsLst>
              <a:gs pos="0">
                <a:srgbClr val="FFF1E5"/>
              </a:gs>
              <a:gs pos="100000">
                <a:srgbClr val="FFCA9F"/>
              </a:gs>
            </a:gsLst>
            <a:lin ang="5400000" scaled="1"/>
          </a:gradFill>
          <a:ln w="38100" cap="flat" algn="ctr">
            <a:solidFill>
              <a:srgbClr val="D1FC9E"/>
            </a:solidFill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algn="ctr">
              <a:buFont typeface="Arial" charset="0"/>
              <a:buNone/>
              <a:defRPr/>
            </a:pPr>
            <a:r>
              <a:rPr lang="pt-BR" sz="1000" b="1" smtClean="0"/>
              <a:t>.</a:t>
            </a:r>
          </a:p>
          <a:p>
            <a:pPr algn="ctr">
              <a:buFont typeface="Arial" charset="0"/>
              <a:buNone/>
              <a:defRPr/>
            </a:pPr>
            <a:r>
              <a:rPr lang="pt-BR" b="1" smtClean="0"/>
              <a:t>	Só é possível reverter esse surto de valores negativos que assola a sociedade, mediante mudança completa na mentalidade vigente.</a:t>
            </a:r>
          </a:p>
          <a:p>
            <a:pPr algn="ctr">
              <a:lnSpc>
                <a:spcPct val="135000"/>
              </a:lnSpc>
              <a:buFont typeface="Arial" charset="0"/>
              <a:buNone/>
              <a:defRPr/>
            </a:pPr>
            <a:r>
              <a:rPr lang="pt-BR" sz="4400" b="1" smtClean="0">
                <a:solidFill>
                  <a:schemeClr val="hlink"/>
                </a:solidFill>
              </a:rPr>
              <a:t>Como?</a:t>
            </a:r>
          </a:p>
          <a:p>
            <a:pPr algn="ctr">
              <a:lnSpc>
                <a:spcPct val="40000"/>
              </a:lnSpc>
              <a:spcBef>
                <a:spcPct val="30000"/>
              </a:spcBef>
              <a:buFont typeface="Arial" charset="0"/>
              <a:buNone/>
              <a:defRPr/>
            </a:pPr>
            <a:endParaRPr lang="pt-BR" b="1" smtClean="0"/>
          </a:p>
          <a:p>
            <a:pPr algn="ctr">
              <a:lnSpc>
                <a:spcPct val="40000"/>
              </a:lnSpc>
              <a:spcBef>
                <a:spcPct val="25000"/>
              </a:spcBef>
              <a:spcAft>
                <a:spcPct val="25000"/>
              </a:spcAft>
              <a:buFont typeface="Arial" charset="0"/>
              <a:buNone/>
              <a:defRPr/>
            </a:pPr>
            <a:r>
              <a:rPr lang="pt-BR" b="1" smtClean="0"/>
              <a:t>Com a introdução de</a:t>
            </a:r>
            <a:r>
              <a:rPr lang="pt-BR" sz="3600" b="1" smtClean="0"/>
              <a:t> </a:t>
            </a:r>
          </a:p>
          <a:p>
            <a:pPr algn="ctr" eaLnBrk="1" hangingPunct="1">
              <a:lnSpc>
                <a:spcPct val="40000"/>
              </a:lnSpc>
              <a:spcBef>
                <a:spcPct val="25000"/>
              </a:spcBef>
              <a:spcAft>
                <a:spcPct val="25000"/>
              </a:spcAft>
              <a:buFont typeface="Arial" charset="0"/>
              <a:buNone/>
              <a:defRPr/>
            </a:pPr>
            <a:r>
              <a:rPr lang="pt-BR" sz="4000" b="1" smtClean="0">
                <a:solidFill>
                  <a:schemeClr val="hlink"/>
                </a:solidFill>
              </a:rPr>
              <a:t>Valores Humanos</a:t>
            </a:r>
            <a:r>
              <a:rPr lang="pt-BR" sz="4000" b="1" smtClean="0"/>
              <a:t> </a:t>
            </a:r>
          </a:p>
          <a:p>
            <a:pPr algn="ctr" eaLnBrk="1" hangingPunct="1">
              <a:lnSpc>
                <a:spcPct val="40000"/>
              </a:lnSpc>
              <a:spcBef>
                <a:spcPct val="25000"/>
              </a:spcBef>
              <a:spcAft>
                <a:spcPct val="25000"/>
              </a:spcAft>
              <a:buFont typeface="Arial" charset="0"/>
              <a:buNone/>
              <a:defRPr/>
            </a:pPr>
            <a:r>
              <a:rPr lang="pt-BR" b="1" smtClean="0"/>
              <a:t>no cotidiano das pessoas.</a:t>
            </a:r>
          </a:p>
        </p:txBody>
      </p:sp>
      <p:sp>
        <p:nvSpPr>
          <p:cNvPr id="3" name="Título 1"/>
          <p:cNvSpPr>
            <a:spLocks noGrp="1"/>
          </p:cNvSpPr>
          <p:nvPr>
            <p:ph type="title"/>
          </p:nvPr>
        </p:nvSpPr>
        <p:spPr>
          <a:xfrm>
            <a:off x="457200" y="476250"/>
            <a:ext cx="8229600" cy="941388"/>
          </a:xfr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38100" cap="flat" algn="ctr">
            <a:solidFill>
              <a:srgbClr val="D1FC9E"/>
            </a:solidFill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pt-BR" b="1" smtClean="0"/>
              <a:t>Solução?</a:t>
            </a:r>
          </a:p>
        </p:txBody>
      </p:sp>
      <p:pic>
        <p:nvPicPr>
          <p:cNvPr id="17411" name="Picture 7" descr="du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59563" y="3736975"/>
            <a:ext cx="1660525" cy="154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title" idx="4294967295"/>
          </p:nvPr>
        </p:nvSpPr>
        <p:spPr>
          <a:xfrm>
            <a:off x="539750" y="333375"/>
            <a:ext cx="8135938" cy="941388"/>
          </a:xfr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38100" cap="flat" algn="ctr">
            <a:solidFill>
              <a:srgbClr val="D1FC9E"/>
            </a:solidFill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pt-BR" b="1" smtClean="0"/>
              <a:t>VALORES HUMANOS</a:t>
            </a:r>
          </a:p>
        </p:txBody>
      </p:sp>
      <p:sp>
        <p:nvSpPr>
          <p:cNvPr id="2" name="Título 1"/>
          <p:cNvSpPr>
            <a:spLocks noGrp="1"/>
          </p:cNvSpPr>
          <p:nvPr>
            <p:ph type="body" idx="4294967295"/>
          </p:nvPr>
        </p:nvSpPr>
        <p:spPr>
          <a:xfrm>
            <a:off x="539750" y="1557338"/>
            <a:ext cx="4103688" cy="4895850"/>
          </a:xfr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38100" cap="flat" algn="ctr">
            <a:solidFill>
              <a:srgbClr val="D1FC9E"/>
            </a:solidFill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>
              <a:buFontTx/>
              <a:buNone/>
              <a:defRPr/>
            </a:pPr>
            <a:r>
              <a:rPr lang="pt-BR" sz="3600" smtClean="0"/>
              <a:t> </a:t>
            </a:r>
            <a:r>
              <a:rPr lang="pt-BR" b="1" smtClean="0"/>
              <a:t>* Honestidade</a:t>
            </a:r>
          </a:p>
          <a:p>
            <a:pPr>
              <a:buFontTx/>
              <a:buNone/>
              <a:defRPr/>
            </a:pPr>
            <a:r>
              <a:rPr lang="pt-BR" b="1" smtClean="0"/>
              <a:t> * Respeito</a:t>
            </a:r>
          </a:p>
          <a:p>
            <a:pPr>
              <a:buFontTx/>
              <a:buNone/>
              <a:defRPr/>
            </a:pPr>
            <a:r>
              <a:rPr lang="pt-BR" b="1" smtClean="0"/>
              <a:t> * Não violência</a:t>
            </a:r>
          </a:p>
          <a:p>
            <a:pPr>
              <a:buFontTx/>
              <a:buNone/>
              <a:defRPr/>
            </a:pPr>
            <a:r>
              <a:rPr lang="pt-BR" b="1" smtClean="0"/>
              <a:t> * Ética</a:t>
            </a:r>
          </a:p>
          <a:p>
            <a:pPr>
              <a:buFontTx/>
              <a:buNone/>
              <a:defRPr/>
            </a:pPr>
            <a:r>
              <a:rPr lang="pt-BR" b="1" smtClean="0"/>
              <a:t> * Justiça</a:t>
            </a:r>
          </a:p>
          <a:p>
            <a:pPr>
              <a:buFontTx/>
              <a:buNone/>
              <a:defRPr/>
            </a:pPr>
            <a:r>
              <a:rPr lang="pt-BR" b="1" smtClean="0"/>
              <a:t> * Responsabilidade</a:t>
            </a:r>
          </a:p>
          <a:p>
            <a:pPr>
              <a:buFontTx/>
              <a:buNone/>
              <a:defRPr/>
            </a:pPr>
            <a:r>
              <a:rPr lang="pt-BR" b="1" smtClean="0"/>
              <a:t> * Bom convívio</a:t>
            </a:r>
          </a:p>
          <a:p>
            <a:pPr>
              <a:buFontTx/>
              <a:buNone/>
              <a:defRPr/>
            </a:pPr>
            <a:r>
              <a:rPr lang="pt-BR" b="1" smtClean="0"/>
              <a:t> * Verdade</a:t>
            </a:r>
          </a:p>
        </p:txBody>
      </p:sp>
      <p:sp>
        <p:nvSpPr>
          <p:cNvPr id="5" name="Título 1"/>
          <p:cNvSpPr>
            <a:spLocks/>
          </p:cNvSpPr>
          <p:nvPr/>
        </p:nvSpPr>
        <p:spPr bwMode="auto">
          <a:xfrm>
            <a:off x="4716463" y="1557338"/>
            <a:ext cx="3959225" cy="4895850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38100" algn="ctr">
            <a:solidFill>
              <a:srgbClr val="D1FC9E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pt-BR" sz="3600" b="1">
                <a:latin typeface="Calibri" pitchFamily="34" charset="0"/>
              </a:rPr>
              <a:t> </a:t>
            </a:r>
            <a:r>
              <a:rPr lang="pt-BR" sz="3200" b="1">
                <a:latin typeface="Calibri" pitchFamily="34" charset="0"/>
              </a:rPr>
              <a:t>* Solidariedade 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pt-BR" sz="3200" b="1">
                <a:latin typeface="Calibri" pitchFamily="34" charset="0"/>
              </a:rPr>
              <a:t> * Afetividade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pt-BR" sz="3200" b="1">
                <a:latin typeface="Calibri" pitchFamily="34" charset="0"/>
              </a:rPr>
              <a:t> * Honradez</a:t>
            </a:r>
            <a:r>
              <a:rPr lang="pt-BR" sz="3200">
                <a:latin typeface="Calibri" pitchFamily="34" charset="0"/>
              </a:rPr>
              <a:t> 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pt-BR" sz="3200">
                <a:latin typeface="Calibri" pitchFamily="34" charset="0"/>
              </a:rPr>
              <a:t> </a:t>
            </a:r>
            <a:r>
              <a:rPr lang="pt-BR" sz="3200" b="1">
                <a:latin typeface="Calibri" pitchFamily="34" charset="0"/>
              </a:rPr>
              <a:t>* Olhar o outro com um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olhar de acolhimento, de paz... fundamentos da não violência, </a:t>
            </a:r>
            <a:r>
              <a:rPr lang="pt-BR" sz="3200" b="1">
                <a:latin typeface="Calibri" pitchFamily="34" charset="0"/>
              </a:rPr>
              <a:t>etc.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008063"/>
          </a:xfr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57150" cap="flat" algn="ctr">
            <a:solidFill>
              <a:srgbClr val="D1FC9E"/>
            </a:solidFill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pt-BR" b="1" smtClean="0">
                <a:solidFill>
                  <a:srgbClr val="000000"/>
                </a:solidFill>
              </a:rPr>
              <a:t>Por onde começar?</a:t>
            </a:r>
            <a:endParaRPr lang="pt-BR" sz="6000" b="1" smtClean="0"/>
          </a:p>
        </p:txBody>
      </p:sp>
      <p:sp>
        <p:nvSpPr>
          <p:cNvPr id="3" name="Título 1"/>
          <p:cNvSpPr>
            <a:spLocks/>
          </p:cNvSpPr>
          <p:nvPr/>
        </p:nvSpPr>
        <p:spPr bwMode="auto">
          <a:xfrm>
            <a:off x="539750" y="1412875"/>
            <a:ext cx="8229600" cy="5111750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57150" algn="ctr">
            <a:solidFill>
              <a:srgbClr val="D1FC9E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spcBef>
                <a:spcPct val="15000"/>
              </a:spcBef>
              <a:defRPr/>
            </a:pPr>
            <a:r>
              <a:rPr lang="pt-BR" sz="800" b="1">
                <a:latin typeface="Calibri" pitchFamily="34" charset="0"/>
              </a:rPr>
              <a:t/>
            </a:r>
            <a:br>
              <a:rPr lang="pt-BR" sz="800" b="1">
                <a:latin typeface="Calibri" pitchFamily="34" charset="0"/>
              </a:rPr>
            </a:br>
            <a:r>
              <a:rPr lang="pt-BR" sz="4000" b="1">
                <a:latin typeface="Calibri" pitchFamily="34" charset="0"/>
              </a:rPr>
              <a:t>Pela população infanto-juvenil</a:t>
            </a:r>
            <a:br>
              <a:rPr lang="pt-BR" sz="4000" b="1">
                <a:latin typeface="Calibri" pitchFamily="34" charset="0"/>
              </a:rPr>
            </a:br>
            <a:endParaRPr lang="pt-BR" sz="4000" b="1">
              <a:latin typeface="Calibri" pitchFamily="34" charset="0"/>
            </a:endParaRPr>
          </a:p>
          <a:p>
            <a:pPr algn="ctr">
              <a:spcBef>
                <a:spcPct val="15000"/>
              </a:spcBef>
              <a:defRPr/>
            </a:pPr>
            <a:endParaRPr lang="pt-BR" sz="4000" b="1">
              <a:latin typeface="Calibri" pitchFamily="34" charset="0"/>
            </a:endParaRPr>
          </a:p>
          <a:p>
            <a:pPr algn="ctr">
              <a:spcBef>
                <a:spcPct val="15000"/>
              </a:spcBef>
              <a:defRPr/>
            </a:pPr>
            <a:endParaRPr lang="pt-BR" sz="1400" b="1">
              <a:latin typeface="Calibri" pitchFamily="34" charset="0"/>
            </a:endParaRPr>
          </a:p>
          <a:p>
            <a:pPr algn="ctr">
              <a:spcBef>
                <a:spcPct val="15000"/>
              </a:spcBef>
              <a:defRPr/>
            </a:pPr>
            <a:r>
              <a:rPr lang="pt-BR" sz="3200" b="1">
                <a:latin typeface="Calibri" pitchFamily="34" charset="0"/>
              </a:rPr>
              <a:t>1 - É mais receptiva e ainda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não se contaminou</a:t>
            </a:r>
            <a:r>
              <a:rPr lang="pt-BR" sz="3200" b="1">
                <a:latin typeface="Calibri" pitchFamily="34" charset="0"/>
              </a:rPr>
              <a:t> totalmente pela mentalidade vigente.</a:t>
            </a:r>
          </a:p>
          <a:p>
            <a:pPr algn="ctr">
              <a:spcBef>
                <a:spcPct val="15000"/>
              </a:spcBef>
              <a:defRPr/>
            </a:pPr>
            <a:r>
              <a:rPr lang="pt-BR" sz="3200" b="1">
                <a:latin typeface="Calibri" pitchFamily="34" charset="0"/>
              </a:rPr>
              <a:t>2 -</a:t>
            </a:r>
            <a:r>
              <a:rPr lang="pt-BR" b="1"/>
              <a:t> </a:t>
            </a:r>
            <a:r>
              <a:rPr lang="pt-BR" sz="3200" b="1">
                <a:latin typeface="Calibri" pitchFamily="34" charset="0"/>
              </a:rPr>
              <a:t>Está mais acessível, pois o ensino de Valores Humanos pode ser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ministrado pelos professores em sala de aula.</a:t>
            </a:r>
          </a:p>
        </p:txBody>
      </p:sp>
      <p:pic>
        <p:nvPicPr>
          <p:cNvPr id="19459" name="Picture 4" descr="afeto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2349500"/>
            <a:ext cx="2124075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/>
          </p:cNvSpPr>
          <p:nvPr/>
        </p:nvSpPr>
        <p:spPr bwMode="auto">
          <a:xfrm>
            <a:off x="468313" y="1628775"/>
            <a:ext cx="8229600" cy="4897438"/>
          </a:xfrm>
          <a:prstGeom prst="rect">
            <a:avLst/>
          </a:prstGeom>
          <a:gradFill rotWithShape="1">
            <a:gsLst>
              <a:gs pos="0">
                <a:srgbClr val="FEF1E2"/>
              </a:gs>
              <a:gs pos="100000">
                <a:srgbClr val="FACB98"/>
              </a:gs>
            </a:gsLst>
            <a:lin ang="5400000" scaled="1"/>
          </a:gradFill>
          <a:ln w="57150" algn="ctr">
            <a:solidFill>
              <a:srgbClr val="C2F89E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pt-BR" sz="3600" b="1">
                <a:latin typeface="Calibri" pitchFamily="34" charset="0"/>
              </a:rPr>
              <a:t>Formou-se nos meios educacionais</a:t>
            </a:r>
          </a:p>
          <a:p>
            <a:pPr marL="342900" indent="-342900" algn="ctr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pt-BR" sz="3600" b="1">
                <a:latin typeface="Calibri" pitchFamily="34" charset="0"/>
              </a:rPr>
              <a:t> do Brasil o entendimento de que os Valores Humanos já </a:t>
            </a:r>
            <a:r>
              <a:rPr lang="pt-BR" sz="3600" b="1">
                <a:solidFill>
                  <a:schemeClr val="hlink"/>
                </a:solidFill>
                <a:latin typeface="Calibri" pitchFamily="34" charset="0"/>
              </a:rPr>
              <a:t>são e serão contemplados</a:t>
            </a:r>
            <a:r>
              <a:rPr lang="pt-BR" sz="3600" b="1">
                <a:latin typeface="Calibri" pitchFamily="34" charset="0"/>
              </a:rPr>
              <a:t> nas aulas de Filosofia, Sociologia, Ética, Cidadania e na disciplina Direitos Humanos que o Conselho Nacional de Educação (CNE) deseja incluir nos currículos escolares</a:t>
            </a:r>
            <a:r>
              <a:rPr lang="pt-BR" sz="4000" b="1">
                <a:latin typeface="Calibri" pitchFamily="34" charset="0"/>
              </a:rPr>
              <a:t>.</a:t>
            </a:r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468313" y="260350"/>
            <a:ext cx="8229600" cy="1152525"/>
          </a:xfrm>
          <a:prstGeom prst="rect">
            <a:avLst/>
          </a:prstGeom>
          <a:gradFill rotWithShape="1">
            <a:gsLst>
              <a:gs pos="0">
                <a:srgbClr val="FBD5AB"/>
              </a:gs>
              <a:gs pos="100000">
                <a:srgbClr val="FEF1E2"/>
              </a:gs>
            </a:gsLst>
            <a:lin ang="5400000" scaled="1"/>
          </a:gradFill>
          <a:ln w="57150" algn="ctr">
            <a:solidFill>
              <a:srgbClr val="D1FC9E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pt-BR" sz="4400" b="1">
                <a:latin typeface="Calibri" pitchFamily="34" charset="0"/>
              </a:rPr>
              <a:t>Esclarecimento importante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6"/>
          <p:cNvSpPr txBox="1">
            <a:spLocks noChangeArrowheads="1"/>
          </p:cNvSpPr>
          <p:nvPr/>
        </p:nvSpPr>
        <p:spPr bwMode="auto">
          <a:xfrm>
            <a:off x="611188" y="4097338"/>
            <a:ext cx="8064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/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468313" y="981075"/>
            <a:ext cx="8229600" cy="4608513"/>
          </a:xfrm>
          <a:prstGeom prst="rect">
            <a:avLst/>
          </a:prstGeom>
          <a:gradFill rotWithShape="1">
            <a:gsLst>
              <a:gs pos="0">
                <a:srgbClr val="FEF1E2"/>
              </a:gs>
              <a:gs pos="100000">
                <a:srgbClr val="FBD5AB"/>
              </a:gs>
            </a:gsLst>
            <a:lin ang="5400000" scaled="1"/>
          </a:gradFill>
          <a:ln w="38100" algn="ctr">
            <a:solidFill>
              <a:srgbClr val="D3FAAC"/>
            </a:solidFill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pt-BR" sz="5400" b="1">
                <a:latin typeface="Calibri" pitchFamily="34" charset="0"/>
              </a:rPr>
              <a:t>Esse é um grave equívoco</a:t>
            </a:r>
            <a:br>
              <a:rPr lang="pt-BR" sz="5400" b="1">
                <a:latin typeface="Calibri" pitchFamily="34" charset="0"/>
              </a:rPr>
            </a:br>
            <a:r>
              <a:rPr lang="pt-BR" sz="4000" b="1">
                <a:latin typeface="Calibri" pitchFamily="34" charset="0"/>
              </a:rPr>
              <a:t>que pode vir a </a:t>
            </a:r>
            <a:r>
              <a:rPr lang="pt-BR" sz="4000" b="1">
                <a:solidFill>
                  <a:schemeClr val="hlink"/>
                </a:solidFill>
                <a:latin typeface="Calibri" pitchFamily="34" charset="0"/>
              </a:rPr>
              <a:t>atrasar por muitos</a:t>
            </a:r>
            <a:r>
              <a:rPr lang="pt-BR" sz="4000" b="1">
                <a:latin typeface="Calibri" pitchFamily="34" charset="0"/>
              </a:rPr>
              <a:t> </a:t>
            </a:r>
            <a:r>
              <a:rPr lang="pt-BR" sz="4000" b="1">
                <a:solidFill>
                  <a:schemeClr val="hlink"/>
                </a:solidFill>
                <a:latin typeface="Calibri" pitchFamily="34" charset="0"/>
              </a:rPr>
              <a:t>anos</a:t>
            </a:r>
            <a:r>
              <a:rPr lang="pt-BR" sz="4000" b="1">
                <a:latin typeface="Calibri" pitchFamily="34" charset="0"/>
              </a:rPr>
              <a:t> o início de um processo, mais que necessário, de mudanças estruturais no país.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rgbClr val="FEF3E6"/>
              </a:gs>
              <a:gs pos="100000">
                <a:srgbClr val="FDD7AD"/>
              </a:gs>
            </a:gsLst>
            <a:lin ang="5400000" scaled="1"/>
          </a:gradFill>
          <a:ln w="38100">
            <a:solidFill>
              <a:srgbClr val="D3FAAC"/>
            </a:solidFill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r>
              <a:rPr lang="pt-BR" sz="4800" b="1" smtClean="0"/>
              <a:t>Fundamentação</a:t>
            </a:r>
          </a:p>
        </p:txBody>
      </p:sp>
      <p:sp>
        <p:nvSpPr>
          <p:cNvPr id="22530" name="Rectangle 5"/>
          <p:cNvSpPr>
            <a:spLocks/>
          </p:cNvSpPr>
          <p:nvPr/>
        </p:nvSpPr>
        <p:spPr bwMode="auto">
          <a:xfrm>
            <a:off x="468313" y="1700213"/>
            <a:ext cx="8229600" cy="4608512"/>
          </a:xfrm>
          <a:prstGeom prst="rect">
            <a:avLst/>
          </a:prstGeom>
          <a:gradFill rotWithShape="1">
            <a:gsLst>
              <a:gs pos="0">
                <a:srgbClr val="FEF3E6"/>
              </a:gs>
              <a:gs pos="100000">
                <a:srgbClr val="FDD7AD"/>
              </a:gs>
            </a:gsLst>
            <a:lin ang="5400000" scaled="1"/>
          </a:gradFill>
          <a:ln w="38100">
            <a:solidFill>
              <a:srgbClr val="D3FAAC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pt-BR" sz="4000" b="1">
                <a:latin typeface="Calibri" pitchFamily="34" charset="0"/>
              </a:rPr>
              <a:t/>
            </a:r>
            <a:br>
              <a:rPr lang="pt-BR" sz="4000" b="1">
                <a:latin typeface="Calibri" pitchFamily="34" charset="0"/>
              </a:rPr>
            </a:br>
            <a:r>
              <a:rPr lang="pt-BR" sz="3600" b="1">
                <a:latin typeface="Calibri" pitchFamily="34" charset="0"/>
              </a:rPr>
              <a:t>O grupo (informal) de pedagogos, responsável pelo Programa</a:t>
            </a:r>
            <a:br>
              <a:rPr lang="pt-BR" sz="3600" b="1">
                <a:latin typeface="Calibri" pitchFamily="34" charset="0"/>
              </a:rPr>
            </a:br>
            <a:r>
              <a:rPr lang="pt-BR" sz="3600" b="1">
                <a:latin typeface="Calibri" pitchFamily="34" charset="0"/>
              </a:rPr>
              <a:t> </a:t>
            </a:r>
            <a:r>
              <a:rPr lang="pt-BR" sz="3600" b="1" i="1">
                <a:solidFill>
                  <a:schemeClr val="hlink"/>
                </a:solidFill>
                <a:latin typeface="Calibri" pitchFamily="34" charset="0"/>
              </a:rPr>
              <a:t>Cinco Minutos de Valores Humanos para a Escola</a:t>
            </a:r>
            <a:r>
              <a:rPr lang="pt-BR" sz="3600" b="1">
                <a:latin typeface="Calibri" pitchFamily="34" charset="0"/>
              </a:rPr>
              <a:t>, junto com profissionais de outras áreas, faz a seguinte leitura:</a:t>
            </a:r>
          </a:p>
        </p:txBody>
      </p:sp>
      <p:pic>
        <p:nvPicPr>
          <p:cNvPr id="22531" name="Picture 8" descr="Flor da logo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844675"/>
            <a:ext cx="143986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body" idx="1"/>
          </p:nvPr>
        </p:nvSpPr>
        <p:spPr>
          <a:xfrm>
            <a:off x="323850" y="2349500"/>
            <a:ext cx="8496300" cy="4103688"/>
          </a:xfrm>
          <a:gradFill rotWithShape="1">
            <a:gsLst>
              <a:gs pos="0">
                <a:srgbClr val="FEF3E6"/>
              </a:gs>
              <a:gs pos="100000">
                <a:srgbClr val="FDD7AD"/>
              </a:gs>
            </a:gsLst>
            <a:lin ang="5400000" scaled="1"/>
          </a:gradFill>
          <a:ln w="38100" cap="flat" algn="ctr">
            <a:solidFill>
              <a:srgbClr val="D3FAAC"/>
            </a:solidFill>
          </a:ln>
          <a:effectLst>
            <a:outerShdw dist="35921" dir="2700000" algn="ctr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eaLnBrk="1" hangingPunct="1">
              <a:spcBef>
                <a:spcPct val="0"/>
              </a:spcBef>
              <a:buFont typeface="Arial" charset="0"/>
              <a:buNone/>
              <a:defRPr/>
            </a:pPr>
            <a:endParaRPr lang="pt-BR" sz="2000" b="1" smtClean="0"/>
          </a:p>
          <a:p>
            <a:pPr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pt-BR" b="1" smtClean="0"/>
              <a:t>Quando se ensina algo, </a:t>
            </a:r>
          </a:p>
          <a:p>
            <a:pPr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pt-BR" b="1" smtClean="0"/>
              <a:t>utilizando-se apenas o modo </a:t>
            </a:r>
          </a:p>
          <a:p>
            <a:pPr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pt-BR" b="1" smtClean="0"/>
              <a:t>discursivo, a recepção se dá em</a:t>
            </a:r>
          </a:p>
          <a:p>
            <a:pPr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pt-BR" b="1" smtClean="0"/>
              <a:t>nível intelectual, ou seja, é uma </a:t>
            </a:r>
          </a:p>
          <a:p>
            <a:pPr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pt-BR" b="1" smtClean="0">
                <a:solidFill>
                  <a:srgbClr val="0000EE"/>
                </a:solidFill>
              </a:rPr>
              <a:t>INFORMAÇÃO</a:t>
            </a:r>
            <a:r>
              <a:rPr lang="pt-BR" b="1" smtClean="0"/>
              <a:t> que o receptor </a:t>
            </a:r>
          </a:p>
          <a:p>
            <a:pPr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pt-BR" b="1" smtClean="0"/>
              <a:t>poderá, ou não, aplicar </a:t>
            </a:r>
          </a:p>
          <a:p>
            <a:pPr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pt-BR" b="1" smtClean="0"/>
              <a:t>em seu cotidiano.</a:t>
            </a:r>
            <a:r>
              <a:rPr lang="pt-BR" smtClean="0"/>
              <a:t> </a:t>
            </a:r>
          </a:p>
        </p:txBody>
      </p:sp>
      <p:pic>
        <p:nvPicPr>
          <p:cNvPr id="23554" name="Picture 18" descr="cerebro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3663" y="4830763"/>
            <a:ext cx="1908175" cy="146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8" descr="profess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16688" y="2708275"/>
            <a:ext cx="1833562" cy="187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29" name="Rectangle 2"/>
          <p:cNvSpPr>
            <a:spLocks noGrp="1"/>
          </p:cNvSpPr>
          <p:nvPr>
            <p:ph type="title" idx="4294967295"/>
          </p:nvPr>
        </p:nvSpPr>
        <p:spPr>
          <a:xfrm>
            <a:off x="323850" y="333375"/>
            <a:ext cx="8496300" cy="1800225"/>
          </a:xfrm>
          <a:gradFill rotWithShape="1">
            <a:gsLst>
              <a:gs pos="0">
                <a:srgbClr val="FEF3E6"/>
              </a:gs>
              <a:gs pos="100000">
                <a:srgbClr val="FDD7AD"/>
              </a:gs>
            </a:gsLst>
            <a:lin ang="5400000" scaled="1"/>
          </a:gradFill>
          <a:ln w="38100">
            <a:solidFill>
              <a:srgbClr val="D3FAAC"/>
            </a:solidFill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pt-BR" sz="3200" b="1" smtClean="0"/>
              <a:t>Os Valores Humanos não são meros conceitos racionais. Muito mais que isso, eles </a:t>
            </a:r>
            <a:r>
              <a:rPr lang="pt-BR" sz="3200" b="1" smtClean="0">
                <a:solidFill>
                  <a:schemeClr val="hlink"/>
                </a:solidFill>
              </a:rPr>
              <a:t>formam a pessoa por inteiro</a:t>
            </a:r>
            <a:r>
              <a:rPr lang="pt-BR" sz="3200" b="1" smtClean="0"/>
              <a:t>, na sua identidade.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/>
          </p:cNvSpPr>
          <p:nvPr/>
        </p:nvSpPr>
        <p:spPr bwMode="auto">
          <a:xfrm>
            <a:off x="457200" y="476250"/>
            <a:ext cx="8435975" cy="5832475"/>
          </a:xfrm>
          <a:prstGeom prst="rect">
            <a:avLst/>
          </a:prstGeom>
          <a:gradFill rotWithShape="1">
            <a:gsLst>
              <a:gs pos="0">
                <a:srgbClr val="FEF1E2"/>
              </a:gs>
              <a:gs pos="100000">
                <a:srgbClr val="FBD5AB"/>
              </a:gs>
            </a:gsLst>
            <a:lin ang="5400000" scaled="1"/>
          </a:gradFill>
          <a:ln w="38100" algn="ctr">
            <a:solidFill>
              <a:srgbClr val="D3FAAC"/>
            </a:solidFill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marL="342900" indent="-342900">
              <a:defRPr/>
            </a:pPr>
            <a:endParaRPr lang="pt-BR" sz="3600" b="1">
              <a:latin typeface="Calibri" pitchFamily="34" charset="0"/>
            </a:endParaRPr>
          </a:p>
          <a:p>
            <a:pPr marL="342900" indent="-342900">
              <a:defRPr/>
            </a:pPr>
            <a:r>
              <a:rPr lang="pt-BR" sz="3600" b="1">
                <a:latin typeface="Calibri" pitchFamily="34" charset="0"/>
              </a:rPr>
              <a:t>Mas quando os </a:t>
            </a:r>
          </a:p>
          <a:p>
            <a:pPr marL="342900" indent="-342900">
              <a:defRPr/>
            </a:pPr>
            <a:r>
              <a:rPr lang="pt-BR" sz="3600" b="1">
                <a:latin typeface="Calibri" pitchFamily="34" charset="0"/>
              </a:rPr>
              <a:t>ensinamentos envolvem </a:t>
            </a:r>
          </a:p>
          <a:p>
            <a:pPr marL="342900" indent="-342900">
              <a:defRPr/>
            </a:pPr>
            <a:r>
              <a:rPr lang="pt-BR" sz="3600" b="1">
                <a:solidFill>
                  <a:schemeClr val="hlink"/>
                </a:solidFill>
                <a:latin typeface="Calibri" pitchFamily="34" charset="0"/>
              </a:rPr>
              <a:t>experiências/vivências</a:t>
            </a:r>
            <a:r>
              <a:rPr lang="pt-BR" sz="3600" b="1">
                <a:latin typeface="Calibri" pitchFamily="34" charset="0"/>
              </a:rPr>
              <a:t> </a:t>
            </a:r>
            <a:r>
              <a:rPr lang="pt-BR" sz="3600" b="1">
                <a:solidFill>
                  <a:schemeClr val="hlink"/>
                </a:solidFill>
                <a:latin typeface="Calibri" pitchFamily="34" charset="0"/>
              </a:rPr>
              <a:t>próprias</a:t>
            </a:r>
            <a:r>
              <a:rPr lang="pt-BR" sz="3600" b="1">
                <a:latin typeface="Calibri" pitchFamily="34" charset="0"/>
              </a:rPr>
              <a:t>, </a:t>
            </a:r>
          </a:p>
          <a:p>
            <a:pPr marL="342900" indent="-342900">
              <a:defRPr/>
            </a:pPr>
            <a:r>
              <a:rPr lang="pt-BR" sz="3600" b="1">
                <a:latin typeface="Calibri" pitchFamily="34" charset="0"/>
              </a:rPr>
              <a:t>que também são </a:t>
            </a:r>
          </a:p>
          <a:p>
            <a:pPr marL="342900" indent="-342900">
              <a:defRPr/>
            </a:pPr>
            <a:r>
              <a:rPr lang="pt-BR" sz="3600" b="1">
                <a:latin typeface="Calibri" pitchFamily="34" charset="0"/>
              </a:rPr>
              <a:t>permeadas por </a:t>
            </a:r>
          </a:p>
          <a:p>
            <a:pPr marL="342900" indent="-342900">
              <a:defRPr/>
            </a:pPr>
            <a:r>
              <a:rPr lang="pt-BR" sz="3600" b="1">
                <a:solidFill>
                  <a:schemeClr val="hlink"/>
                </a:solidFill>
                <a:latin typeface="Calibri" pitchFamily="34" charset="0"/>
              </a:rPr>
              <a:t>sentimentos/emoções</a:t>
            </a:r>
            <a:r>
              <a:rPr lang="pt-BR" sz="3600" b="1">
                <a:latin typeface="Calibri" pitchFamily="34" charset="0"/>
              </a:rPr>
              <a:t>, </a:t>
            </a:r>
          </a:p>
          <a:p>
            <a:pPr marL="342900" indent="-342900">
              <a:defRPr/>
            </a:pPr>
            <a:r>
              <a:rPr lang="pt-BR" sz="3600" b="1">
                <a:latin typeface="Calibri" pitchFamily="34" charset="0"/>
              </a:rPr>
              <a:t>a aprendizagem se dá</a:t>
            </a:r>
          </a:p>
          <a:p>
            <a:pPr marL="342900" indent="-342900">
              <a:defRPr/>
            </a:pPr>
            <a:r>
              <a:rPr lang="pt-BR" sz="3600" b="1">
                <a:latin typeface="Calibri" pitchFamily="34" charset="0"/>
              </a:rPr>
              <a:t>de forma mais profunda. </a:t>
            </a:r>
          </a:p>
        </p:txBody>
      </p:sp>
      <p:pic>
        <p:nvPicPr>
          <p:cNvPr id="24578" name="Picture 10" descr="sentimentos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4941888"/>
            <a:ext cx="2228850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12" descr="afe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3284538"/>
            <a:ext cx="15240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8" descr="sentimentos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64388" y="2205038"/>
            <a:ext cx="1501775" cy="191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11" descr="emoçõ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92950" y="908050"/>
            <a:ext cx="1582738" cy="120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body" idx="4294967295"/>
          </p:nvPr>
        </p:nvSpPr>
        <p:spPr>
          <a:xfrm>
            <a:off x="323850" y="404813"/>
            <a:ext cx="8424863" cy="6119812"/>
          </a:xfrm>
          <a:gradFill rotWithShape="1">
            <a:gsLst>
              <a:gs pos="0">
                <a:srgbClr val="FEF3E6"/>
              </a:gs>
              <a:gs pos="100000">
                <a:srgbClr val="FDD7AD"/>
              </a:gs>
            </a:gsLst>
            <a:lin ang="5400000" scaled="1"/>
          </a:gradFill>
          <a:ln w="38100" cap="flat" algn="ctr">
            <a:solidFill>
              <a:srgbClr val="D3FAAC"/>
            </a:solidFill>
          </a:ln>
          <a:effectLst>
            <a:outerShdw dist="35921" dir="2700000" algn="ctr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>
              <a:spcBef>
                <a:spcPct val="0"/>
              </a:spcBef>
              <a:buFont typeface="Arial" charset="0"/>
              <a:buNone/>
              <a:defRPr/>
            </a:pPr>
            <a:r>
              <a:rPr lang="pt-BR" sz="2000" b="1" smtClean="0"/>
              <a:t>	</a:t>
            </a:r>
            <a:r>
              <a:rPr lang="pt-BR" b="1" smtClean="0"/>
              <a:t>Os </a:t>
            </a:r>
            <a:r>
              <a:rPr lang="pt-BR" b="1" smtClean="0">
                <a:solidFill>
                  <a:schemeClr val="hlink"/>
                </a:solidFill>
              </a:rPr>
              <a:t>contos e narrativas propiciam</a:t>
            </a:r>
            <a:r>
              <a:rPr lang="pt-BR" b="1" smtClean="0"/>
              <a:t> essa importante experiência/vivência </a:t>
            </a:r>
          </a:p>
          <a:p>
            <a:pPr>
              <a:spcBef>
                <a:spcPct val="0"/>
              </a:spcBef>
              <a:buFont typeface="Arial" charset="0"/>
              <a:buNone/>
              <a:defRPr/>
            </a:pPr>
            <a:r>
              <a:rPr lang="pt-BR" b="1" smtClean="0"/>
              <a:t>	permeada de sentimentos e </a:t>
            </a:r>
          </a:p>
          <a:p>
            <a:pPr>
              <a:spcBef>
                <a:spcPct val="0"/>
              </a:spcBef>
              <a:buFont typeface="Arial" charset="0"/>
              <a:buNone/>
              <a:defRPr/>
            </a:pPr>
            <a:r>
              <a:rPr lang="pt-BR" b="1" smtClean="0"/>
              <a:t>	emoções, mesmo que não no </a:t>
            </a:r>
          </a:p>
          <a:p>
            <a:pPr>
              <a:spcBef>
                <a:spcPct val="0"/>
              </a:spcBef>
              <a:buFont typeface="Arial" charset="0"/>
              <a:buNone/>
              <a:defRPr/>
            </a:pPr>
            <a:r>
              <a:rPr lang="pt-BR" b="1" smtClean="0"/>
              <a:t>	mesmo nível da realidade.</a:t>
            </a:r>
            <a:br>
              <a:rPr lang="pt-BR" b="1" smtClean="0"/>
            </a:br>
            <a:endParaRPr lang="pt-BR" b="1" smtClean="0"/>
          </a:p>
          <a:p>
            <a:pPr>
              <a:spcBef>
                <a:spcPct val="0"/>
              </a:spcBef>
              <a:buFont typeface="Arial" charset="0"/>
              <a:buNone/>
              <a:defRPr/>
            </a:pPr>
            <a:r>
              <a:rPr lang="pt-BR" b="1" smtClean="0"/>
              <a:t>	É como se a vivência de </a:t>
            </a:r>
          </a:p>
          <a:p>
            <a:pPr>
              <a:spcBef>
                <a:spcPct val="0"/>
              </a:spcBef>
              <a:buFont typeface="Arial" charset="0"/>
              <a:buNone/>
              <a:defRPr/>
            </a:pPr>
            <a:r>
              <a:rPr lang="pt-BR" b="1" smtClean="0"/>
              <a:t>	sentimentos/emoções </a:t>
            </a:r>
          </a:p>
          <a:p>
            <a:pPr>
              <a:spcBef>
                <a:spcPct val="0"/>
              </a:spcBef>
              <a:buFont typeface="Arial" charset="0"/>
              <a:buNone/>
              <a:defRPr/>
            </a:pPr>
            <a:r>
              <a:rPr lang="pt-BR" b="1" smtClean="0"/>
              <a:t>	fosse o </a:t>
            </a:r>
            <a:r>
              <a:rPr lang="pt-BR" b="1" smtClean="0">
                <a:solidFill>
                  <a:schemeClr val="hlink"/>
                </a:solidFill>
              </a:rPr>
              <a:t>amálgama</a:t>
            </a:r>
            <a:r>
              <a:rPr lang="pt-BR" b="1" smtClean="0"/>
              <a:t> para</a:t>
            </a:r>
          </a:p>
          <a:p>
            <a:pPr>
              <a:spcBef>
                <a:spcPct val="0"/>
              </a:spcBef>
              <a:buFont typeface="Arial" charset="0"/>
              <a:buNone/>
              <a:defRPr/>
            </a:pPr>
            <a:r>
              <a:rPr lang="pt-BR" b="1" smtClean="0"/>
              <a:t>	a impressão (imprimir) </a:t>
            </a:r>
          </a:p>
          <a:p>
            <a:pPr>
              <a:spcBef>
                <a:spcPct val="0"/>
              </a:spcBef>
              <a:buFont typeface="Arial" charset="0"/>
              <a:buNone/>
              <a:defRPr/>
            </a:pPr>
            <a:r>
              <a:rPr lang="pt-BR" b="1" smtClean="0"/>
              <a:t>	do que está sendo </a:t>
            </a:r>
          </a:p>
          <a:p>
            <a:pPr>
              <a:spcBef>
                <a:spcPct val="0"/>
              </a:spcBef>
              <a:buFont typeface="Arial" charset="0"/>
              <a:buNone/>
              <a:defRPr/>
            </a:pPr>
            <a:r>
              <a:rPr lang="pt-BR" b="1" smtClean="0"/>
              <a:t>	ensinado.</a:t>
            </a:r>
          </a:p>
        </p:txBody>
      </p:sp>
      <p:pic>
        <p:nvPicPr>
          <p:cNvPr id="25602" name="Picture 31" descr="afeto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7050" y="3489325"/>
            <a:ext cx="1747838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10" descr="experiencias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2254250"/>
            <a:ext cx="16510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13" descr="experiencia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32588" y="981075"/>
            <a:ext cx="1814512" cy="120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27" descr="contos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8263" y="4868863"/>
            <a:ext cx="1298575" cy="148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16" descr="experiencias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72225" y="4868863"/>
            <a:ext cx="2160588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/>
          </p:cNvSpPr>
          <p:nvPr/>
        </p:nvSpPr>
        <p:spPr bwMode="auto">
          <a:xfrm>
            <a:off x="457200" y="404813"/>
            <a:ext cx="8291513" cy="6119812"/>
          </a:xfrm>
          <a:prstGeom prst="rect">
            <a:avLst/>
          </a:prstGeom>
          <a:gradFill rotWithShape="1">
            <a:gsLst>
              <a:gs pos="0">
                <a:srgbClr val="FEF1E2"/>
              </a:gs>
              <a:gs pos="100000">
                <a:srgbClr val="FBD5AB"/>
              </a:gs>
            </a:gsLst>
            <a:lin ang="5400000" scaled="1"/>
          </a:gradFill>
          <a:ln w="38100" algn="ctr">
            <a:solidFill>
              <a:srgbClr val="D3FAAC"/>
            </a:solidFill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pt-BR" sz="2800" b="1">
                <a:latin typeface="Calibri" pitchFamily="34" charset="0"/>
              </a:rPr>
              <a:t>	</a:t>
            </a:r>
            <a:r>
              <a:rPr lang="pt-BR" sz="3200" b="1">
                <a:latin typeface="Calibri" pitchFamily="34" charset="0"/>
              </a:rPr>
              <a:t>E quando esses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ensinamentos são diários</a:t>
            </a:r>
            <a:r>
              <a:rPr lang="pt-BR" sz="3200" b="1">
                <a:latin typeface="Calibri" pitchFamily="34" charset="0"/>
              </a:rPr>
              <a:t>, mesmo de apenas 5 minutos, afiguram-se mais proveitosos. Há mais facilidade para a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fixação/internalização</a:t>
            </a:r>
            <a:r>
              <a:rPr lang="pt-BR" sz="3200" b="1">
                <a:latin typeface="Calibri" pitchFamily="34" charset="0"/>
              </a:rPr>
              <a:t> dos conteúdos.</a:t>
            </a:r>
          </a:p>
          <a:p>
            <a:pPr marL="342900" indent="-342900" algn="ctr" eaLnBrk="0" hangingPunct="0">
              <a:spcBef>
                <a:spcPct val="20000"/>
              </a:spcBef>
              <a:buFont typeface="Arial" charset="0"/>
              <a:buNone/>
              <a:defRPr/>
            </a:pPr>
            <a:endParaRPr lang="pt-BR" sz="3200" b="1">
              <a:latin typeface="Calibri" pitchFamily="34" charset="0"/>
            </a:endParaRPr>
          </a:p>
          <a:p>
            <a:pPr marL="342900" indent="-342900" algn="ctr" eaLnBrk="0" hangingPunct="0">
              <a:spcBef>
                <a:spcPct val="20000"/>
              </a:spcBef>
              <a:buFont typeface="Arial" charset="0"/>
              <a:buNone/>
              <a:defRPr/>
            </a:pPr>
            <a:endParaRPr lang="pt-BR" sz="3200" b="1">
              <a:latin typeface="Calibri" pitchFamily="34" charset="0"/>
            </a:endParaRPr>
          </a:p>
          <a:p>
            <a:pPr marL="342900" indent="-342900" algn="ctr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pt-BR" sz="2000" b="1">
                <a:latin typeface="Calibri" pitchFamily="34" charset="0"/>
              </a:rPr>
              <a:t>	</a:t>
            </a:r>
          </a:p>
          <a:p>
            <a:pPr marL="342900" indent="-342900" algn="ctr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pt-BR" sz="3200" b="1">
                <a:latin typeface="Calibri" pitchFamily="34" charset="0"/>
              </a:rPr>
              <a:t>	O ensino de valores humanos nas escolas têm largo alcance porque envolve também professores e famílias dos alunos, quando estes são incitados a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repassar contos e narrativas aos pais e familiares</a:t>
            </a:r>
            <a:r>
              <a:rPr lang="pt-BR" sz="3200" b="1">
                <a:latin typeface="Calibri" pitchFamily="34" charset="0"/>
              </a:rPr>
              <a:t>.</a:t>
            </a:r>
          </a:p>
        </p:txBody>
      </p:sp>
      <p:pic>
        <p:nvPicPr>
          <p:cNvPr id="26626" name="Picture 4" descr="esco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938" y="2565400"/>
            <a:ext cx="2449512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26175"/>
          </a:xfr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38100" cap="flat" algn="ctr">
            <a:solidFill>
              <a:srgbClr val="D3FAAC"/>
            </a:solidFill>
          </a:ln>
          <a:effectLst>
            <a:outerShdw dist="35921" dir="2700000" algn="ctr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pt-BR" sz="4000" b="1" smtClean="0"/>
              <a:t>Esse é um processo lento, para</a:t>
            </a:r>
            <a:br>
              <a:rPr lang="pt-BR" sz="4000" b="1" smtClean="0"/>
            </a:br>
            <a:r>
              <a:rPr lang="pt-BR" sz="4000" b="1" smtClean="0"/>
              <a:t>médio e longo prazo...</a:t>
            </a:r>
            <a:br>
              <a:rPr lang="pt-BR" sz="4000" b="1" smtClean="0"/>
            </a:br>
            <a:r>
              <a:rPr lang="pt-BR" sz="4000" b="1" smtClean="0"/>
              <a:t/>
            </a:r>
            <a:br>
              <a:rPr lang="pt-BR" sz="4000" b="1" smtClean="0"/>
            </a:br>
            <a:r>
              <a:rPr lang="pt-BR" sz="4000" b="1" smtClean="0"/>
              <a:t/>
            </a:r>
            <a:br>
              <a:rPr lang="pt-BR" sz="4000" b="1" smtClean="0"/>
            </a:br>
            <a:r>
              <a:rPr lang="pt-BR" sz="2800" b="1" smtClean="0"/>
              <a:t/>
            </a:r>
            <a:br>
              <a:rPr lang="pt-BR" sz="2800" b="1" smtClean="0"/>
            </a:br>
            <a:r>
              <a:rPr lang="pt-BR" sz="4000" b="1" smtClean="0"/>
              <a:t/>
            </a:r>
            <a:br>
              <a:rPr lang="pt-BR" sz="4000" b="1" smtClean="0"/>
            </a:br>
            <a:r>
              <a:rPr lang="pt-BR" sz="4000" b="1" smtClean="0"/>
              <a:t>Mas, um caráter fortalecido em sua essência e princípios é o ponto de partida para se chegar a uma sociedade mais humana e ética.</a:t>
            </a:r>
            <a:r>
              <a:rPr lang="pt-BR" b="1" smtClean="0"/>
              <a:t> </a:t>
            </a:r>
          </a:p>
        </p:txBody>
      </p:sp>
      <p:pic>
        <p:nvPicPr>
          <p:cNvPr id="27650" name="Picture 7" descr="caráter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71700" y="2060575"/>
            <a:ext cx="1401763" cy="168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8" descr="caráter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46750" y="1989138"/>
            <a:ext cx="1169988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body" idx="1"/>
          </p:nvPr>
        </p:nvSpPr>
        <p:spPr>
          <a:xfrm>
            <a:off x="457200" y="549275"/>
            <a:ext cx="8229600" cy="5832475"/>
          </a:xfr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38100" cap="flat" algn="ctr">
            <a:solidFill>
              <a:srgbClr val="D3FAAC"/>
            </a:solidFill>
          </a:ln>
          <a:effectLst>
            <a:outerShdw dist="35921" dir="2700000" algn="ctr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algn="ctr">
              <a:buFont typeface="Arial" charset="0"/>
              <a:buNone/>
              <a:defRPr/>
            </a:pPr>
            <a:endParaRPr lang="pt-BR" sz="1400" b="1" smtClean="0"/>
          </a:p>
          <a:p>
            <a:pPr algn="ctr">
              <a:buFont typeface="Arial" charset="0"/>
              <a:buNone/>
              <a:defRPr/>
            </a:pPr>
            <a:r>
              <a:rPr lang="pt-BR" sz="4000" b="1" smtClean="0"/>
              <a:t>Portanto, para a construção de </a:t>
            </a:r>
          </a:p>
          <a:p>
            <a:pPr algn="ctr">
              <a:spcAft>
                <a:spcPct val="20000"/>
              </a:spcAft>
              <a:buFont typeface="Arial" charset="0"/>
              <a:buNone/>
              <a:defRPr/>
            </a:pPr>
            <a:r>
              <a:rPr lang="pt-BR" sz="4000" b="1" smtClean="0"/>
              <a:t>uma sociedade saudável, é preciso passar-se a ensinar Valores Humanos na escola como </a:t>
            </a:r>
          </a:p>
          <a:p>
            <a:pPr algn="ctr">
              <a:spcAft>
                <a:spcPct val="20000"/>
              </a:spcAft>
              <a:buFont typeface="Arial" charset="0"/>
              <a:buNone/>
              <a:defRPr/>
            </a:pPr>
            <a:r>
              <a:rPr lang="pt-BR" sz="4000" b="1" smtClean="0">
                <a:solidFill>
                  <a:srgbClr val="0000EE"/>
                </a:solidFill>
              </a:rPr>
              <a:t>MATÉRIA ESPECÍFICA</a:t>
            </a:r>
            <a:r>
              <a:rPr lang="pt-BR" sz="4000" b="1" smtClean="0"/>
              <a:t> </a:t>
            </a:r>
          </a:p>
          <a:p>
            <a:pPr algn="ctr">
              <a:buFont typeface="Arial" charset="0"/>
              <a:buNone/>
              <a:defRPr/>
            </a:pPr>
            <a:r>
              <a:rPr lang="pt-BR" sz="4000" b="1" smtClean="0"/>
              <a:t>e não apenas como conhecimentos embutidos em outras disciplinas.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body" idx="1"/>
          </p:nvPr>
        </p:nvSpPr>
        <p:spPr>
          <a:xfrm>
            <a:off x="457200" y="692150"/>
            <a:ext cx="8229600" cy="5689600"/>
          </a:xfr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38100" cap="flat" algn="ctr">
            <a:solidFill>
              <a:srgbClr val="D3FAAC"/>
            </a:solidFill>
          </a:ln>
          <a:effectLst>
            <a:outerShdw dist="35921" dir="2700000" algn="ctr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algn="ctr">
              <a:buFont typeface="Arial" charset="0"/>
              <a:buNone/>
              <a:defRPr/>
            </a:pPr>
            <a:endParaRPr lang="pt-BR" sz="1200" b="1" smtClean="0"/>
          </a:p>
          <a:p>
            <a:pPr algn="ctr">
              <a:buFont typeface="Arial" charset="0"/>
              <a:buNone/>
              <a:defRPr/>
            </a:pPr>
            <a:r>
              <a:rPr lang="pt-BR" sz="3600" b="1" smtClean="0"/>
              <a:t>	Só mesmo mediante uma mudança radical na mentalidade vigente é possível pensar-se num </a:t>
            </a:r>
            <a:r>
              <a:rPr lang="pt-BR" sz="3600" b="1" smtClean="0">
                <a:solidFill>
                  <a:srgbClr val="0000EE"/>
                </a:solidFill>
              </a:rPr>
              <a:t>futuro melhor e mais digno</a:t>
            </a:r>
            <a:r>
              <a:rPr lang="pt-BR" sz="3600" b="1" smtClean="0"/>
              <a:t> para nós e para nossos descendentes.</a:t>
            </a:r>
          </a:p>
        </p:txBody>
      </p:sp>
      <p:pic>
        <p:nvPicPr>
          <p:cNvPr id="29698" name="Picture 14" descr="imagem-terraempa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4221163"/>
            <a:ext cx="3671887" cy="201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body" idx="1"/>
          </p:nvPr>
        </p:nvSpPr>
        <p:spPr>
          <a:xfrm>
            <a:off x="611188" y="404813"/>
            <a:ext cx="8147050" cy="5976937"/>
          </a:xfrm>
          <a:gradFill rotWithShape="1">
            <a:gsLst>
              <a:gs pos="0">
                <a:srgbClr val="F4FDED"/>
              </a:gs>
              <a:gs pos="100000">
                <a:srgbClr val="D1F3DA"/>
              </a:gs>
            </a:gsLst>
            <a:lin ang="5400000" scaled="1"/>
          </a:gradFill>
          <a:ln w="19050" cap="flat" algn="ctr">
            <a:solidFill>
              <a:schemeClr val="accent2"/>
            </a:solidFill>
          </a:ln>
          <a:effectLst>
            <a:outerShdw dist="35921" dir="2700000" algn="ctr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algn="ctr">
              <a:buFont typeface="Arial" charset="0"/>
              <a:buNone/>
              <a:defRPr/>
            </a:pPr>
            <a:r>
              <a:rPr lang="pt-BR" sz="1000" b="1" smtClean="0"/>
              <a:t>	</a:t>
            </a:r>
          </a:p>
          <a:p>
            <a:pPr algn="ctr">
              <a:lnSpc>
                <a:spcPct val="75000"/>
              </a:lnSpc>
              <a:buFont typeface="Arial" charset="0"/>
              <a:buNone/>
              <a:defRPr/>
            </a:pPr>
            <a:endParaRPr lang="pt-BR" sz="800" b="1" smtClean="0"/>
          </a:p>
          <a:p>
            <a:pPr algn="ctr">
              <a:lnSpc>
                <a:spcPct val="75000"/>
              </a:lnSpc>
              <a:buFont typeface="Arial" charset="0"/>
              <a:buNone/>
              <a:defRPr/>
            </a:pPr>
            <a:r>
              <a:rPr lang="pt-BR" b="1" smtClean="0">
                <a:solidFill>
                  <a:srgbClr val="6E2508"/>
                </a:solidFill>
              </a:rPr>
              <a:t>Cinco Minutos de Valores Humanos</a:t>
            </a:r>
          </a:p>
          <a:p>
            <a:pPr algn="ctr">
              <a:lnSpc>
                <a:spcPct val="75000"/>
              </a:lnSpc>
              <a:buFont typeface="Arial" charset="0"/>
              <a:buNone/>
              <a:defRPr/>
            </a:pPr>
            <a:r>
              <a:rPr lang="pt-BR" b="1" smtClean="0">
                <a:solidFill>
                  <a:srgbClr val="6E2508"/>
                </a:solidFill>
              </a:rPr>
              <a:t> para a Escola</a:t>
            </a:r>
          </a:p>
          <a:p>
            <a:pPr algn="ctr">
              <a:lnSpc>
                <a:spcPct val="75000"/>
              </a:lnSpc>
              <a:buFont typeface="Arial" charset="0"/>
              <a:buNone/>
              <a:defRPr/>
            </a:pPr>
            <a:endParaRPr lang="pt-BR" sz="800" b="1" smtClean="0">
              <a:solidFill>
                <a:srgbClr val="6E2508"/>
              </a:solidFill>
            </a:endParaRPr>
          </a:p>
          <a:p>
            <a:pPr algn="ctr">
              <a:lnSpc>
                <a:spcPct val="75000"/>
              </a:lnSpc>
              <a:buFont typeface="Arial" charset="0"/>
              <a:buNone/>
              <a:defRPr/>
            </a:pPr>
            <a:r>
              <a:rPr lang="pt-BR" b="1" smtClean="0">
                <a:hlinkClick r:id="rId2"/>
              </a:rPr>
              <a:t>www.cincominutos.org</a:t>
            </a:r>
            <a:endParaRPr lang="pt-BR" smtClean="0">
              <a:solidFill>
                <a:schemeClr val="hlink"/>
              </a:solidFill>
            </a:endParaRPr>
          </a:p>
        </p:txBody>
      </p:sp>
      <p:pic>
        <p:nvPicPr>
          <p:cNvPr id="30722" name="Picture 12" descr="Pa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2565400"/>
            <a:ext cx="7556500" cy="368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/>
          </p:cNvSpPr>
          <p:nvPr/>
        </p:nvSpPr>
        <p:spPr bwMode="auto">
          <a:xfrm>
            <a:off x="323850" y="404813"/>
            <a:ext cx="8496300" cy="6191250"/>
          </a:xfrm>
          <a:prstGeom prst="rect">
            <a:avLst/>
          </a:prstGeom>
          <a:gradFill rotWithShape="1">
            <a:gsLst>
              <a:gs pos="0">
                <a:srgbClr val="FBFEF8"/>
              </a:gs>
              <a:gs pos="100000">
                <a:srgbClr val="D1F3DA"/>
              </a:gs>
            </a:gsLst>
            <a:lin ang="5400000" scaled="1"/>
          </a:gradFill>
          <a:ln w="19050" algn="ctr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pPr marL="342900" indent="-342900" algn="ctr" eaLnBrk="0" hangingPunct="0">
              <a:spcAft>
                <a:spcPct val="25000"/>
              </a:spcAft>
              <a:buFont typeface="Arial" charset="0"/>
              <a:buNone/>
              <a:defRPr/>
            </a:pPr>
            <a:endParaRPr lang="pt-BR" sz="1000" b="1">
              <a:latin typeface="Calibri" pitchFamily="34" charset="0"/>
            </a:endParaRPr>
          </a:p>
          <a:p>
            <a:pPr marL="342900" indent="-342900" algn="ctr">
              <a:defRPr/>
            </a:pPr>
            <a:r>
              <a:rPr lang="pt-BR" sz="2800" b="1">
                <a:latin typeface="Calibri" pitchFamily="34" charset="0"/>
              </a:rPr>
              <a:t>O Programa  </a:t>
            </a:r>
            <a:r>
              <a:rPr lang="pt-BR" sz="2800" b="1" i="1">
                <a:solidFill>
                  <a:schemeClr val="hlink"/>
                </a:solidFill>
                <a:latin typeface="Calibri" pitchFamily="34" charset="0"/>
              </a:rPr>
              <a:t>Cinco Minutos de Valores Humanos</a:t>
            </a:r>
          </a:p>
          <a:p>
            <a:pPr marL="342900" indent="-342900" algn="ctr">
              <a:defRPr/>
            </a:pPr>
            <a:r>
              <a:rPr lang="pt-BR" sz="2800" b="1" i="1">
                <a:solidFill>
                  <a:schemeClr val="hlink"/>
                </a:solidFill>
                <a:latin typeface="Calibri" pitchFamily="34" charset="0"/>
              </a:rPr>
              <a:t> para a Escola (</a:t>
            </a:r>
            <a:r>
              <a:rPr lang="pt-BR" sz="2800" b="1">
                <a:latin typeface="Calibri" pitchFamily="34" charset="0"/>
              </a:rPr>
              <a:t>totalmente gratuito)</a:t>
            </a:r>
            <a:r>
              <a:rPr lang="pt-BR"/>
              <a:t> </a:t>
            </a:r>
            <a:r>
              <a:rPr lang="pt-BR" sz="2800" b="1">
                <a:latin typeface="Calibri" pitchFamily="34" charset="0"/>
              </a:rPr>
              <a:t>não tem “cor religiosa” e foi formatado para atender da melhor maneira possível às necessidades a que se propõe e a </a:t>
            </a:r>
            <a:r>
              <a:rPr lang="pt-BR" sz="2800" b="1">
                <a:solidFill>
                  <a:schemeClr val="hlink"/>
                </a:solidFill>
                <a:latin typeface="Calibri" pitchFamily="34" charset="0"/>
              </a:rPr>
              <a:t>facilitar </a:t>
            </a:r>
            <a:r>
              <a:rPr lang="pt-BR" sz="2800" b="1">
                <a:latin typeface="Calibri" pitchFamily="34" charset="0"/>
              </a:rPr>
              <a:t>sua implantação por parte das escolas.</a:t>
            </a:r>
          </a:p>
          <a:p>
            <a:pPr marL="342900" indent="-342900" algn="ctr" eaLnBrk="0" hangingPunct="0">
              <a:buFont typeface="Arial" charset="0"/>
              <a:buNone/>
              <a:defRPr/>
            </a:pPr>
            <a:endParaRPr lang="pt-BR" b="1">
              <a:latin typeface="Calibri" pitchFamily="34" charset="0"/>
            </a:endParaRPr>
          </a:p>
          <a:p>
            <a:pPr marL="342900" indent="-342900" algn="ctr" eaLnBrk="0" hangingPunct="0">
              <a:buFont typeface="Arial" charset="0"/>
              <a:buNone/>
              <a:defRPr/>
            </a:pPr>
            <a:endParaRPr lang="pt-BR" b="1">
              <a:latin typeface="Calibri" pitchFamily="34" charset="0"/>
            </a:endParaRPr>
          </a:p>
          <a:p>
            <a:pPr marL="342900" indent="-342900" algn="ctr" eaLnBrk="0" hangingPunct="0">
              <a:buFont typeface="Arial" charset="0"/>
              <a:buNone/>
              <a:defRPr/>
            </a:pPr>
            <a:endParaRPr lang="pt-BR" sz="2000" b="1">
              <a:latin typeface="Calibri" pitchFamily="34" charset="0"/>
            </a:endParaRPr>
          </a:p>
          <a:p>
            <a:pPr marL="342900" indent="-342900" algn="ctr" eaLnBrk="0" hangingPunct="0">
              <a:buFont typeface="Arial" charset="0"/>
              <a:buNone/>
              <a:defRPr/>
            </a:pPr>
            <a:r>
              <a:rPr lang="pt-BR" sz="2800" b="1">
                <a:latin typeface="Calibri" pitchFamily="34" charset="0"/>
              </a:rPr>
              <a:t>1 – Consta de 3 Módulos com 200 aulas cada.</a:t>
            </a:r>
          </a:p>
          <a:p>
            <a:pPr marL="342900" indent="-342900" algn="ctr" eaLnBrk="0" hangingPunct="0">
              <a:buFont typeface="Arial" charset="0"/>
              <a:buNone/>
              <a:defRPr/>
            </a:pPr>
            <a:r>
              <a:rPr lang="pt-BR" sz="2800" b="1">
                <a:latin typeface="Calibri" pitchFamily="34" charset="0"/>
              </a:rPr>
              <a:t>	São aulas de aprox. </a:t>
            </a:r>
            <a:r>
              <a:rPr lang="pt-BR" sz="2800" b="1">
                <a:solidFill>
                  <a:schemeClr val="hlink"/>
                </a:solidFill>
                <a:latin typeface="Calibri" pitchFamily="34" charset="0"/>
              </a:rPr>
              <a:t>cinco minutos</a:t>
            </a:r>
            <a:r>
              <a:rPr lang="pt-BR" sz="2800" b="1">
                <a:latin typeface="Calibri" pitchFamily="34" charset="0"/>
              </a:rPr>
              <a:t> de duração, a serem ministradas diariamente em todas as turmas do 5º ao 9º ano. </a:t>
            </a:r>
          </a:p>
          <a:p>
            <a:pPr marL="342900" indent="-342900" algn="ctr" eaLnBrk="0" hangingPunct="0">
              <a:buFont typeface="Arial" charset="0"/>
              <a:buNone/>
              <a:defRPr/>
            </a:pPr>
            <a:r>
              <a:rPr lang="pt-BR" sz="2800" b="1">
                <a:latin typeface="Calibri" pitchFamily="34" charset="0"/>
              </a:rPr>
              <a:t>Devido à curta duração das aulas, as escolas não terão qualquer dificuldade para </a:t>
            </a:r>
            <a:r>
              <a:rPr lang="pt-BR" sz="2800" b="1">
                <a:solidFill>
                  <a:schemeClr val="hlink"/>
                </a:solidFill>
                <a:latin typeface="Calibri" pitchFamily="34" charset="0"/>
              </a:rPr>
              <a:t>inseri-las em seus calendários. </a:t>
            </a:r>
          </a:p>
        </p:txBody>
      </p:sp>
      <p:pic>
        <p:nvPicPr>
          <p:cNvPr id="31746" name="Picture 4" descr="du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565400"/>
            <a:ext cx="1371600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gradFill rotWithShape="1">
            <a:gsLst>
              <a:gs pos="0">
                <a:srgbClr val="FDFFFB"/>
              </a:gs>
              <a:gs pos="100000">
                <a:srgbClr val="D1F3DA"/>
              </a:gs>
            </a:gsLst>
            <a:lin ang="5400000" scaled="1"/>
          </a:gradFill>
          <a:ln w="19050" algn="ctr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marL="342900" indent="-342900" algn="ctr" eaLnBrk="0" hangingPunct="0">
              <a:spcAft>
                <a:spcPct val="25000"/>
              </a:spcAft>
              <a:buFont typeface="Arial" charset="0"/>
              <a:buNone/>
              <a:defRPr/>
            </a:pPr>
            <a:endParaRPr lang="pt-BR" sz="1600" b="1">
              <a:latin typeface="Calibri" pitchFamily="34" charset="0"/>
            </a:endParaRPr>
          </a:p>
          <a:p>
            <a:pPr marL="342900" indent="-342900" algn="ctr" eaLnBrk="0" hangingPunct="0">
              <a:spcAft>
                <a:spcPct val="25000"/>
              </a:spcAft>
              <a:buFont typeface="Arial" charset="0"/>
              <a:buNone/>
              <a:defRPr/>
            </a:pPr>
            <a:r>
              <a:rPr lang="pt-BR" sz="3200" b="1">
                <a:latin typeface="Calibri" pitchFamily="34" charset="0"/>
              </a:rPr>
              <a:t>2 - Foi elaborado com a utilização de contos e narrativas,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criados especialmente para cada situação</a:t>
            </a:r>
            <a:r>
              <a:rPr lang="pt-BR" sz="3200" b="1">
                <a:latin typeface="Calibri" pitchFamily="34" charset="0"/>
              </a:rPr>
              <a:t>, visando facilitar a internalização dos ensinamentos.</a:t>
            </a:r>
          </a:p>
          <a:p>
            <a:pPr marL="342900" indent="-342900" algn="ctr" eaLnBrk="0" hangingPunct="0">
              <a:spcAft>
                <a:spcPct val="25000"/>
              </a:spcAft>
              <a:buFont typeface="Arial" charset="0"/>
              <a:buNone/>
              <a:defRPr/>
            </a:pPr>
            <a:endParaRPr lang="pt-BR" sz="3200" b="1">
              <a:latin typeface="Calibri" pitchFamily="34" charset="0"/>
            </a:endParaRPr>
          </a:p>
          <a:p>
            <a:pPr marL="342900" indent="-342900" algn="ctr" eaLnBrk="0" hangingPunct="0">
              <a:spcAft>
                <a:spcPct val="25000"/>
              </a:spcAft>
              <a:buFont typeface="Arial" charset="0"/>
              <a:buNone/>
              <a:defRPr/>
            </a:pPr>
            <a:endParaRPr lang="pt-BR" sz="2000" b="1">
              <a:latin typeface="Calibri" pitchFamily="34" charset="0"/>
            </a:endParaRPr>
          </a:p>
          <a:p>
            <a:pPr marL="342900" indent="-342900" algn="ctr" eaLnBrk="0" hangingPunct="0">
              <a:spcAft>
                <a:spcPct val="5000"/>
              </a:spcAft>
              <a:buFont typeface="Arial" charset="0"/>
              <a:buNone/>
              <a:defRPr/>
            </a:pPr>
            <a:r>
              <a:rPr lang="pt-BR" sz="3200" b="1">
                <a:latin typeface="Calibri" pitchFamily="34" charset="0"/>
              </a:rPr>
              <a:t>3 -</a:t>
            </a:r>
            <a:r>
              <a:rPr lang="pt-BR" sz="3200">
                <a:latin typeface="Calibri" pitchFamily="34" charset="0"/>
              </a:rPr>
              <a:t> </a:t>
            </a:r>
            <a:r>
              <a:rPr lang="pt-BR" sz="3200" b="1">
                <a:latin typeface="Calibri" pitchFamily="34" charset="0"/>
              </a:rPr>
              <a:t>A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consciência</a:t>
            </a:r>
            <a:r>
              <a:rPr lang="pt-BR" sz="3200" b="1">
                <a:latin typeface="Calibri" pitchFamily="34" charset="0"/>
              </a:rPr>
              <a:t> é apresentada como um </a:t>
            </a:r>
          </a:p>
          <a:p>
            <a:pPr marL="342900" indent="-342900" algn="ctr" eaLnBrk="0" hangingPunct="0">
              <a:spcAft>
                <a:spcPct val="5000"/>
              </a:spcAft>
              <a:buFont typeface="Arial" charset="0"/>
              <a:buNone/>
              <a:defRPr/>
            </a:pP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guia interno</a:t>
            </a:r>
            <a:r>
              <a:rPr lang="pt-BR" sz="3200" b="1">
                <a:latin typeface="Calibri" pitchFamily="34" charset="0"/>
              </a:rPr>
              <a:t>, no qual está registrado o conhecimento do certo e do errado, aprimorando-se à medida que o ser humano </a:t>
            </a:r>
          </a:p>
          <a:p>
            <a:pPr marL="342900" indent="-342900" algn="ctr" eaLnBrk="0" hangingPunct="0">
              <a:spcAft>
                <a:spcPct val="5000"/>
              </a:spcAft>
              <a:buFont typeface="Arial" charset="0"/>
              <a:buNone/>
              <a:defRPr/>
            </a:pPr>
            <a:r>
              <a:rPr lang="pt-BR" sz="3200" b="1">
                <a:latin typeface="Calibri" pitchFamily="34" charset="0"/>
              </a:rPr>
              <a:t>e a sociedade evoluem.</a:t>
            </a:r>
          </a:p>
        </p:txBody>
      </p:sp>
      <p:pic>
        <p:nvPicPr>
          <p:cNvPr id="32770" name="Picture 6" descr="flor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2565400"/>
            <a:ext cx="1255712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/>
          </p:cNvSpPr>
          <p:nvPr/>
        </p:nvSpPr>
        <p:spPr bwMode="auto">
          <a:xfrm>
            <a:off x="395288" y="333375"/>
            <a:ext cx="8424862" cy="6264275"/>
          </a:xfrm>
          <a:prstGeom prst="rect">
            <a:avLst/>
          </a:prstGeom>
          <a:gradFill rotWithShape="1">
            <a:gsLst>
              <a:gs pos="0">
                <a:srgbClr val="FDFFFB"/>
              </a:gs>
              <a:gs pos="100000">
                <a:srgbClr val="D1F3DA"/>
              </a:gs>
            </a:gsLst>
            <a:lin ang="5400000" scaled="1"/>
          </a:gradFill>
          <a:ln w="19050" algn="ctr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marL="342900" indent="-342900" algn="ctr">
              <a:defRPr/>
            </a:pPr>
            <a:r>
              <a:rPr lang="pt-BR" sz="3200" b="1">
                <a:latin typeface="Calibri" pitchFamily="34" charset="0"/>
              </a:rPr>
              <a:t>4 – Procura-se então mostrar aos alunos que a prática de ações que ferem os valores humanos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gera pontos de conflito na consciência</a:t>
            </a:r>
            <a:r>
              <a:rPr lang="pt-BR" sz="3200" b="1">
                <a:latin typeface="Calibri" pitchFamily="34" charset="0"/>
              </a:rPr>
              <a:t>, produzindo o remorso, que é algo ruim, inclusive para a saúde, conforme indicam inúmeras pesquisas científicas.</a:t>
            </a:r>
          </a:p>
          <a:p>
            <a:pPr marL="342900" indent="-342900" algn="ctr">
              <a:defRPr/>
            </a:pPr>
            <a:r>
              <a:rPr lang="pt-BR" sz="3200" b="1">
                <a:latin typeface="Calibri" pitchFamily="34" charset="0"/>
              </a:rPr>
              <a:t> </a:t>
            </a:r>
          </a:p>
          <a:p>
            <a:pPr marL="342900" indent="-342900" algn="ctr">
              <a:defRPr/>
            </a:pPr>
            <a:endParaRPr lang="pt-BR" b="1">
              <a:latin typeface="Calibri" pitchFamily="34" charset="0"/>
            </a:endParaRPr>
          </a:p>
          <a:p>
            <a:pPr marL="342900" indent="-342900" algn="ctr">
              <a:defRPr/>
            </a:pPr>
            <a:endParaRPr lang="pt-BR" b="1">
              <a:latin typeface="Calibri" pitchFamily="34" charset="0"/>
            </a:endParaRPr>
          </a:p>
          <a:p>
            <a:pPr marL="342900" indent="-342900" algn="ctr">
              <a:defRPr/>
            </a:pPr>
            <a:r>
              <a:rPr lang="pt-BR" sz="3200" b="1">
                <a:latin typeface="Calibri" pitchFamily="34" charset="0"/>
              </a:rPr>
              <a:t>5 – Os contos e narrativas enfatizam, sempre dentro de possibilidades reais, o quanto é importante e benéfico vivenciar valores positivos.</a:t>
            </a:r>
          </a:p>
        </p:txBody>
      </p:sp>
      <p:pic>
        <p:nvPicPr>
          <p:cNvPr id="33794" name="Picture 5" descr="Rosa-gaucha-recortada-rox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213100"/>
            <a:ext cx="116840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/>
          </p:cNvSpPr>
          <p:nvPr/>
        </p:nvSpPr>
        <p:spPr bwMode="auto">
          <a:xfrm>
            <a:off x="323850" y="404813"/>
            <a:ext cx="8424863" cy="6119812"/>
          </a:xfrm>
          <a:prstGeom prst="rect">
            <a:avLst/>
          </a:prstGeom>
          <a:gradFill rotWithShape="1">
            <a:gsLst>
              <a:gs pos="0">
                <a:srgbClr val="FDFFFB"/>
              </a:gs>
              <a:gs pos="100000">
                <a:srgbClr val="D1F3DA"/>
              </a:gs>
            </a:gsLst>
            <a:lin ang="5400000" scaled="1"/>
          </a:gradFill>
          <a:ln w="19050" algn="ctr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marL="342900" indent="-342900" algn="ctr" eaLnBrk="0" hangingPunct="0">
              <a:spcAft>
                <a:spcPct val="25000"/>
              </a:spcAft>
              <a:buFont typeface="Arial" charset="0"/>
              <a:buNone/>
              <a:defRPr/>
            </a:pPr>
            <a:endParaRPr lang="pt-BR" sz="1000" b="1">
              <a:latin typeface="Calibri" pitchFamily="34" charset="0"/>
            </a:endParaRPr>
          </a:p>
          <a:p>
            <a:pPr marL="342900" indent="-342900" algn="ctr" eaLnBrk="0" hangingPunct="0">
              <a:spcAft>
                <a:spcPct val="25000"/>
              </a:spcAft>
              <a:buFont typeface="Arial" charset="0"/>
              <a:buNone/>
              <a:defRPr/>
            </a:pPr>
            <a:r>
              <a:rPr lang="pt-BR" sz="3200" b="1">
                <a:latin typeface="Calibri" pitchFamily="34" charset="0"/>
              </a:rPr>
              <a:t>6 - O material didático foi adaptado para o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ensino médio</a:t>
            </a:r>
            <a:r>
              <a:rPr lang="pt-BR" sz="3200" b="1">
                <a:latin typeface="Calibri" pitchFamily="34" charset="0"/>
              </a:rPr>
              <a:t> (aulas semanais de 45/50 minutos de duração) em formato de livro, com o título </a:t>
            </a:r>
            <a:r>
              <a:rPr lang="pt-BR" sz="3200" b="1" i="1">
                <a:solidFill>
                  <a:schemeClr val="hlink"/>
                </a:solidFill>
                <a:latin typeface="Calibri" pitchFamily="34" charset="0"/>
              </a:rPr>
              <a:t>Ensinando Valores Humanos a Crianças e Adolescentes – Vols. 01 e 02.</a:t>
            </a:r>
          </a:p>
          <a:p>
            <a:pPr marL="342900" indent="-342900" algn="ctr" eaLnBrk="0" hangingPunct="0">
              <a:spcAft>
                <a:spcPct val="25000"/>
              </a:spcAft>
              <a:buFont typeface="Arial" charset="0"/>
              <a:buNone/>
              <a:defRPr/>
            </a:pPr>
            <a:endParaRPr lang="pt-BR" sz="3600" b="1" i="1">
              <a:solidFill>
                <a:schemeClr val="hlink"/>
              </a:solidFill>
              <a:latin typeface="Calibri" pitchFamily="34" charset="0"/>
            </a:endParaRPr>
          </a:p>
          <a:p>
            <a:pPr marL="342900" indent="-342900" algn="ctr" eaLnBrk="0" hangingPunct="0">
              <a:spcAft>
                <a:spcPct val="25000"/>
              </a:spcAft>
              <a:buFont typeface="Arial" charset="0"/>
              <a:buNone/>
              <a:defRPr/>
            </a:pPr>
            <a:r>
              <a:rPr lang="pt-BR" sz="3200" b="1">
                <a:latin typeface="Calibri" pitchFamily="34" charset="0"/>
              </a:rPr>
              <a:t>7 – Para a implantação do Programa não é necessário capacitar professores. As aulas são disponibilizadas já prontas, mas é importante uma reunião de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sensibilização</a:t>
            </a:r>
            <a:r>
              <a:rPr lang="pt-BR" sz="3200" b="1">
                <a:latin typeface="Calibri" pitchFamily="34" charset="0"/>
              </a:rPr>
              <a:t> e de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motivação</a:t>
            </a:r>
            <a:r>
              <a:rPr lang="pt-BR" sz="3200" b="1">
                <a:latin typeface="Calibri" pitchFamily="34" charset="0"/>
              </a:rPr>
              <a:t> com os mesmos, conforme explicado no site.</a:t>
            </a:r>
          </a:p>
        </p:txBody>
      </p:sp>
      <p:pic>
        <p:nvPicPr>
          <p:cNvPr id="34818" name="Picture 3" descr="flo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924175"/>
            <a:ext cx="1063625" cy="111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/>
          </p:cNvSpPr>
          <p:nvPr/>
        </p:nvSpPr>
        <p:spPr bwMode="auto">
          <a:xfrm>
            <a:off x="323850" y="404813"/>
            <a:ext cx="8424863" cy="6119812"/>
          </a:xfrm>
          <a:prstGeom prst="rect">
            <a:avLst/>
          </a:prstGeom>
          <a:gradFill rotWithShape="1">
            <a:gsLst>
              <a:gs pos="0">
                <a:srgbClr val="FDFFFB"/>
              </a:gs>
              <a:gs pos="100000">
                <a:srgbClr val="D1F3DA"/>
              </a:gs>
            </a:gsLst>
            <a:lin ang="5400000" scaled="1"/>
          </a:gradFill>
          <a:ln w="19050" algn="ctr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marL="342900" indent="-342900" algn="ctr" eaLnBrk="0" hangingPunct="0">
              <a:buFont typeface="Arial" charset="0"/>
              <a:buNone/>
              <a:defRPr/>
            </a:pPr>
            <a:r>
              <a:rPr lang="pt-BR" sz="3200" b="1">
                <a:latin typeface="Calibri" pitchFamily="34" charset="0"/>
              </a:rPr>
              <a:t>8 - O Programa vem sendo testado há mais de dois anos, com excelentes resultados. </a:t>
            </a:r>
          </a:p>
          <a:p>
            <a:pPr marL="342900" indent="-342900" algn="ctr" eaLnBrk="0" hangingPunct="0">
              <a:buFont typeface="Arial" charset="0"/>
              <a:buNone/>
              <a:defRPr/>
            </a:pPr>
            <a:r>
              <a:rPr lang="pt-BR" sz="3200" b="1">
                <a:latin typeface="Calibri" pitchFamily="34" charset="0"/>
              </a:rPr>
              <a:t>Dezenas de escolas informam sobre </a:t>
            </a:r>
          </a:p>
          <a:p>
            <a:pPr marL="342900" indent="-342900" algn="ctr" eaLnBrk="0" hangingPunct="0">
              <a:buFont typeface="Arial" charset="0"/>
              <a:buNone/>
              <a:defRPr/>
            </a:pP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mudanças salutares</a:t>
            </a:r>
            <a:r>
              <a:rPr lang="pt-BR" sz="3200" b="1">
                <a:latin typeface="Calibri" pitchFamily="34" charset="0"/>
              </a:rPr>
              <a:t> na conduta de </a:t>
            </a:r>
          </a:p>
          <a:p>
            <a:pPr marL="342900" indent="-342900" algn="ctr" eaLnBrk="0" hangingPunct="0">
              <a:buFont typeface="Arial" charset="0"/>
              <a:buNone/>
              <a:defRPr/>
            </a:pPr>
            <a:r>
              <a:rPr lang="pt-BR" sz="3200" b="1">
                <a:latin typeface="Calibri" pitchFamily="34" charset="0"/>
              </a:rPr>
              <a:t>alunos e até de professores.</a:t>
            </a:r>
          </a:p>
          <a:p>
            <a:pPr marL="342900" indent="-342900" algn="ctr" eaLnBrk="0" hangingPunct="0">
              <a:spcAft>
                <a:spcPct val="25000"/>
              </a:spcAft>
              <a:buFont typeface="Arial" charset="0"/>
              <a:buNone/>
              <a:defRPr/>
            </a:pPr>
            <a:endParaRPr lang="pt-BR" sz="3200" b="1">
              <a:latin typeface="Calibri" pitchFamily="34" charset="0"/>
            </a:endParaRPr>
          </a:p>
          <a:p>
            <a:pPr marL="342900" indent="-342900" algn="ctr" eaLnBrk="0" hangingPunct="0">
              <a:spcAft>
                <a:spcPct val="25000"/>
              </a:spcAft>
              <a:buFont typeface="Arial" charset="0"/>
              <a:buNone/>
              <a:defRPr/>
            </a:pPr>
            <a:r>
              <a:rPr lang="pt-BR" sz="3200" b="1">
                <a:latin typeface="Calibri" pitchFamily="34" charset="0"/>
              </a:rPr>
              <a:t>9 - O material didático do Programa foi avaliado por algumas secretarias de educação, estaduais e municipais, que concluíram por sua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excelente qualidade e aplicabilidade</a:t>
            </a:r>
            <a:r>
              <a:rPr lang="pt-BR" sz="3200" b="1">
                <a:latin typeface="Calibri" pitchFamily="34" charset="0"/>
              </a:rPr>
              <a:t>, recomendando sua adoção às escolas de suas áreas de atuação.</a:t>
            </a:r>
            <a:r>
              <a:rPr lang="pt-BR" sz="3200">
                <a:latin typeface="Calibri" pitchFamily="34" charset="0"/>
              </a:rPr>
              <a:t> </a:t>
            </a:r>
          </a:p>
        </p:txBody>
      </p:sp>
      <p:pic>
        <p:nvPicPr>
          <p:cNvPr id="35842" name="Picture 4" descr="Rosa-vermelha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33600"/>
            <a:ext cx="1679575" cy="144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body" idx="1"/>
          </p:nvPr>
        </p:nvSpPr>
        <p:spPr>
          <a:xfrm>
            <a:off x="4716463" y="1600200"/>
            <a:ext cx="3970337" cy="4525963"/>
          </a:xfrm>
          <a:gradFill rotWithShape="1">
            <a:gsLst>
              <a:gs pos="0">
                <a:srgbClr val="E5F7FB"/>
              </a:gs>
              <a:gs pos="100000">
                <a:srgbClr val="C0E1F2"/>
              </a:gs>
            </a:gsLst>
            <a:lin ang="5400000" scaled="1"/>
          </a:gradFill>
          <a:ln cap="flat" algn="ctr">
            <a:solidFill>
              <a:srgbClr val="F69240"/>
            </a:solidFill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algn="ctr">
              <a:spcBef>
                <a:spcPct val="0"/>
              </a:spcBef>
              <a:spcAft>
                <a:spcPct val="25000"/>
              </a:spcAft>
              <a:buFont typeface="Arial" charset="0"/>
              <a:buNone/>
              <a:defRPr/>
            </a:pPr>
            <a:r>
              <a:rPr lang="pt-BR" sz="8000" b="1" smtClean="0"/>
              <a:t>, e</a:t>
            </a:r>
            <a:endParaRPr lang="pt-BR" sz="8000" smtClean="0"/>
          </a:p>
          <a:p>
            <a:pPr algn="ctr">
              <a:buFont typeface="Arial" charset="0"/>
              <a:buNone/>
              <a:defRPr/>
            </a:pPr>
            <a:endParaRPr lang="pt-BR" b="1" i="1" smtClean="0"/>
          </a:p>
        </p:txBody>
      </p:sp>
      <p:sp>
        <p:nvSpPr>
          <p:cNvPr id="3" name="Título 1"/>
          <p:cNvSpPr>
            <a:spLocks/>
          </p:cNvSpPr>
          <p:nvPr/>
        </p:nvSpPr>
        <p:spPr bwMode="auto">
          <a:xfrm>
            <a:off x="395288" y="404813"/>
            <a:ext cx="8424862" cy="6119812"/>
          </a:xfrm>
          <a:prstGeom prst="rect">
            <a:avLst/>
          </a:prstGeom>
          <a:gradFill rotWithShape="1">
            <a:gsLst>
              <a:gs pos="0">
                <a:srgbClr val="FDFFFB"/>
              </a:gs>
              <a:gs pos="100000">
                <a:srgbClr val="D1F3DA"/>
              </a:gs>
            </a:gsLst>
            <a:lin ang="5400000" scaled="1"/>
          </a:gradFill>
          <a:ln w="19050" algn="ctr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marL="342900" indent="-342900" algn="ctr" eaLnBrk="0" hangingPunct="0">
              <a:spcAft>
                <a:spcPct val="25000"/>
              </a:spcAft>
              <a:buFont typeface="Arial" charset="0"/>
              <a:buNone/>
              <a:defRPr/>
            </a:pPr>
            <a:endParaRPr lang="pt-BR" sz="1000" b="1">
              <a:latin typeface="Calibri" pitchFamily="34" charset="0"/>
            </a:endParaRPr>
          </a:p>
          <a:p>
            <a:pPr marL="342900" indent="-342900" algn="ctr" eaLnBrk="0" hangingPunct="0">
              <a:spcAft>
                <a:spcPct val="25000"/>
              </a:spcAft>
              <a:buFont typeface="Arial" charset="0"/>
              <a:buNone/>
              <a:defRPr/>
            </a:pPr>
            <a:r>
              <a:rPr lang="pt-BR" sz="3200" b="1">
                <a:latin typeface="Calibri" pitchFamily="34" charset="0"/>
              </a:rPr>
              <a:t>10 -  A implantação do Programa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pode começar em qualquer momento.</a:t>
            </a:r>
            <a:r>
              <a:rPr lang="pt-BR" sz="3200" b="1">
                <a:latin typeface="Calibri" pitchFamily="34" charset="0"/>
              </a:rPr>
              <a:t> Não é necessário que seja no início do ano letivo.</a:t>
            </a:r>
          </a:p>
          <a:p>
            <a:pPr marL="342900" indent="-342900" algn="ctr" eaLnBrk="0" hangingPunct="0">
              <a:spcAft>
                <a:spcPct val="25000"/>
              </a:spcAft>
              <a:buFont typeface="Arial" charset="0"/>
              <a:buNone/>
              <a:defRPr/>
            </a:pPr>
            <a:endParaRPr lang="pt-BR" b="1"/>
          </a:p>
          <a:p>
            <a:pPr marL="342900" indent="-342900" algn="ctr" eaLnBrk="0" hangingPunct="0">
              <a:spcAft>
                <a:spcPct val="25000"/>
              </a:spcAft>
              <a:buFont typeface="Arial" charset="0"/>
              <a:buNone/>
              <a:defRPr/>
            </a:pPr>
            <a:r>
              <a:rPr lang="pt-BR" sz="3200" b="1">
                <a:latin typeface="Calibri" pitchFamily="34" charset="0"/>
              </a:rPr>
              <a:t>OBSERVAÇÃO: </a:t>
            </a:r>
          </a:p>
          <a:p>
            <a:pPr marL="342900" indent="-342900" algn="ctr" eaLnBrk="0" hangingPunct="0">
              <a:spcAft>
                <a:spcPct val="25000"/>
              </a:spcAft>
              <a:buFont typeface="Arial" charset="0"/>
              <a:buNone/>
              <a:defRPr/>
            </a:pPr>
            <a:endParaRPr lang="pt-BR" sz="1000" b="1">
              <a:latin typeface="Calibri" pitchFamily="34" charset="0"/>
            </a:endParaRPr>
          </a:p>
          <a:p>
            <a:pPr marL="342900" indent="-342900" algn="ctr" eaLnBrk="0" hangingPunct="0">
              <a:spcAft>
                <a:spcPct val="25000"/>
              </a:spcAft>
              <a:buFont typeface="Arial" charset="0"/>
              <a:buNone/>
              <a:defRPr/>
            </a:pPr>
            <a:r>
              <a:rPr lang="pt-BR" sz="3200" b="1">
                <a:latin typeface="Calibri" pitchFamily="34" charset="0"/>
              </a:rPr>
              <a:t>	Os responsáveis pelo Programa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não recebem</a:t>
            </a:r>
            <a:r>
              <a:rPr lang="pt-BR" sz="3200" b="1">
                <a:latin typeface="Calibri" pitchFamily="34" charset="0"/>
              </a:rPr>
              <a:t>, nem querem receber, qualquer ajuda material de órgãos públicos e/ou particulares, com exceção do que se refira à sua divulgação e/ou implantação. Informações sobre a equipe, no link: </a:t>
            </a:r>
            <a:r>
              <a:rPr lang="pt-BR" b="1">
                <a:hlinkClick r:id="rId2"/>
              </a:rPr>
              <a:t>http://www.cincominutos.org/quem.somos.htm</a:t>
            </a:r>
            <a:r>
              <a:rPr lang="pt-BR" b="1"/>
              <a:t> </a:t>
            </a:r>
          </a:p>
        </p:txBody>
      </p:sp>
      <p:pic>
        <p:nvPicPr>
          <p:cNvPr id="36867" name="Picture 6" descr="du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950" y="2276475"/>
            <a:ext cx="1371600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/>
          </p:cNvSpPr>
          <p:nvPr/>
        </p:nvSpPr>
        <p:spPr bwMode="auto">
          <a:xfrm>
            <a:off x="323850" y="333375"/>
            <a:ext cx="8569325" cy="1582738"/>
          </a:xfrm>
          <a:prstGeom prst="rect">
            <a:avLst/>
          </a:prstGeom>
          <a:gradFill rotWithShape="1">
            <a:gsLst>
              <a:gs pos="0">
                <a:srgbClr val="FDFFFB"/>
              </a:gs>
              <a:gs pos="100000">
                <a:srgbClr val="D1F3DA"/>
              </a:gs>
            </a:gsLst>
            <a:lin ang="5400000" scaled="1"/>
          </a:gradFill>
          <a:ln w="19050" algn="ctr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37999"/>
              </a:srgbClr>
            </a:outerShdw>
          </a:effectLst>
        </p:spPr>
        <p:txBody>
          <a:bodyPr/>
          <a:lstStyle/>
          <a:p>
            <a:pPr marL="342900" indent="-342900" algn="ctr">
              <a:defRPr/>
            </a:pPr>
            <a:endParaRPr lang="pt-BR" sz="1200" b="1">
              <a:latin typeface="Calibri" pitchFamily="34" charset="0"/>
            </a:endParaRPr>
          </a:p>
          <a:p>
            <a:pPr marL="342900" indent="-342900" algn="ctr">
              <a:defRPr/>
            </a:pPr>
            <a:r>
              <a:rPr lang="pt-BR" sz="3600" b="1">
                <a:latin typeface="Calibri" pitchFamily="34" charset="0"/>
              </a:rPr>
              <a:t>O Programa é </a:t>
            </a:r>
            <a:r>
              <a:rPr lang="pt-BR" sz="3600" b="1">
                <a:solidFill>
                  <a:schemeClr val="hlink"/>
                </a:solidFill>
                <a:latin typeface="Calibri" pitchFamily="34" charset="0"/>
              </a:rPr>
              <a:t>inteiramente gratuito</a:t>
            </a:r>
            <a:r>
              <a:rPr lang="pt-BR" sz="3600" b="1">
                <a:latin typeface="Calibri" pitchFamily="34" charset="0"/>
              </a:rPr>
              <a:t> e foi disponibilizado em 22/11/2008.</a:t>
            </a:r>
          </a:p>
          <a:p>
            <a:pPr marL="342900" indent="-342900" algn="ctr" eaLnBrk="0" hangingPunct="0">
              <a:spcAft>
                <a:spcPct val="25000"/>
              </a:spcAft>
              <a:defRPr/>
            </a:pPr>
            <a:endParaRPr lang="pt-BR" sz="3200" b="1">
              <a:latin typeface="Calibri" pitchFamily="34" charset="0"/>
            </a:endParaRPr>
          </a:p>
        </p:txBody>
      </p:sp>
      <p:sp>
        <p:nvSpPr>
          <p:cNvPr id="3" name="Título 1"/>
          <p:cNvSpPr>
            <a:spLocks/>
          </p:cNvSpPr>
          <p:nvPr/>
        </p:nvSpPr>
        <p:spPr bwMode="auto">
          <a:xfrm>
            <a:off x="323850" y="1989138"/>
            <a:ext cx="8569325" cy="4535487"/>
          </a:xfrm>
          <a:prstGeom prst="rect">
            <a:avLst/>
          </a:prstGeom>
          <a:gradFill rotWithShape="1">
            <a:gsLst>
              <a:gs pos="0">
                <a:srgbClr val="E9FDEE"/>
              </a:gs>
              <a:gs pos="100000">
                <a:srgbClr val="D1F3DA"/>
              </a:gs>
            </a:gsLst>
            <a:lin ang="5400000" scaled="1"/>
          </a:gradFill>
          <a:ln w="19050" algn="ctr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r>
              <a:rPr lang="pt-BR" sz="3200" b="1">
                <a:latin typeface="Calibri" pitchFamily="34" charset="0"/>
              </a:rPr>
              <a:t>Mesmo com parcos recursos para sua divulgação, em 21/09/2011 o site já tinha sido visitado por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84 países</a:t>
            </a:r>
            <a:r>
              <a:rPr lang="pt-BR" sz="3200" b="1">
                <a:latin typeface="Calibri" pitchFamily="34" charset="0"/>
              </a:rPr>
              <a:t>, registrando os seguinte números de downloads do material didático:</a:t>
            </a:r>
          </a:p>
          <a:p>
            <a:pPr>
              <a:defRPr/>
            </a:pPr>
            <a:r>
              <a:rPr lang="pt-BR" sz="3200" b="1">
                <a:latin typeface="Calibri" pitchFamily="34" charset="0"/>
              </a:rPr>
              <a:t/>
            </a:r>
            <a:br>
              <a:rPr lang="pt-BR" sz="3200" b="1">
                <a:latin typeface="Calibri" pitchFamily="34" charset="0"/>
              </a:rPr>
            </a:br>
            <a:r>
              <a:rPr lang="pt-BR" sz="3200" b="1">
                <a:latin typeface="Calibri" pitchFamily="34" charset="0"/>
              </a:rPr>
              <a:t>*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23.238</a:t>
            </a:r>
            <a:r>
              <a:rPr lang="pt-BR" sz="3200" b="1">
                <a:latin typeface="Calibri" pitchFamily="34" charset="0"/>
              </a:rPr>
              <a:t> - ensino fundamental.</a:t>
            </a:r>
            <a:br>
              <a:rPr lang="pt-BR" sz="3200" b="1">
                <a:latin typeface="Calibri" pitchFamily="34" charset="0"/>
              </a:rPr>
            </a:br>
            <a:r>
              <a:rPr lang="pt-BR" sz="3200" b="1">
                <a:latin typeface="Calibri" pitchFamily="34" charset="0"/>
              </a:rPr>
              <a:t>*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12.417</a:t>
            </a:r>
            <a:r>
              <a:rPr lang="pt-BR" sz="3200" b="1">
                <a:latin typeface="Calibri" pitchFamily="34" charset="0"/>
              </a:rPr>
              <a:t> - ensino médio.</a:t>
            </a:r>
            <a:br>
              <a:rPr lang="pt-BR" sz="3200" b="1">
                <a:latin typeface="Calibri" pitchFamily="34" charset="0"/>
              </a:rPr>
            </a:br>
            <a:r>
              <a:rPr lang="pt-BR" sz="3200" b="1">
                <a:latin typeface="Calibri" pitchFamily="34" charset="0"/>
              </a:rPr>
              <a:t>*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1.543</a:t>
            </a:r>
            <a:r>
              <a:rPr lang="pt-BR" sz="3200" b="1">
                <a:latin typeface="Calibri" pitchFamily="34" charset="0"/>
              </a:rPr>
              <a:t> - em espanhol (disponível </a:t>
            </a:r>
            <a:br>
              <a:rPr lang="pt-BR" sz="3200" b="1">
                <a:latin typeface="Calibri" pitchFamily="34" charset="0"/>
              </a:rPr>
            </a:br>
            <a:r>
              <a:rPr lang="pt-BR" sz="3200" b="1">
                <a:latin typeface="Calibri" pitchFamily="34" charset="0"/>
              </a:rPr>
              <a:t>	      desde maio/2010)</a:t>
            </a:r>
            <a:r>
              <a:rPr lang="pt-BR" sz="3200">
                <a:latin typeface="Calibri" pitchFamily="34" charset="0"/>
              </a:rPr>
              <a:t> </a:t>
            </a:r>
          </a:p>
        </p:txBody>
      </p:sp>
      <p:pic>
        <p:nvPicPr>
          <p:cNvPr id="37891" name="Picture 6" descr="lanter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388" y="4221163"/>
            <a:ext cx="1655762" cy="217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rgbClr val="E9FDFD"/>
              </a:gs>
              <a:gs pos="100000">
                <a:srgbClr val="C0F6F6"/>
              </a:gs>
            </a:gsLst>
            <a:lin ang="2700000" scaled="1"/>
          </a:gradFill>
          <a:ln>
            <a:solidFill>
              <a:schemeClr val="accent2"/>
            </a:solidFill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r>
              <a:rPr lang="pt-BR" b="1" smtClean="0"/>
              <a:t>APOIOS E DIVULGADORES</a:t>
            </a:r>
          </a:p>
        </p:txBody>
      </p:sp>
      <p:sp>
        <p:nvSpPr>
          <p:cNvPr id="49155" name="Rectangle 3"/>
          <p:cNvSpPr>
            <a:spLocks noGrp="1"/>
          </p:cNvSpPr>
          <p:nvPr>
            <p:ph type="body" idx="1"/>
          </p:nvPr>
        </p:nvSpPr>
        <p:spPr>
          <a:gradFill rotWithShape="1">
            <a:gsLst>
              <a:gs pos="0">
                <a:srgbClr val="E9FDFD"/>
              </a:gs>
              <a:gs pos="100000">
                <a:srgbClr val="C0F6F6"/>
              </a:gs>
            </a:gsLst>
            <a:lin ang="2700000" scaled="1"/>
          </a:gradFill>
          <a:ln cap="flat" algn="ctr">
            <a:solidFill>
              <a:schemeClr val="accent2"/>
            </a:solidFill>
            <a:headEnd type="none" w="med" len="med"/>
            <a:tailEnd type="none" w="med" len="med"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/>
          <a:lstStyle/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endParaRPr lang="pt-BR" sz="2800" b="1" smtClean="0"/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pt-BR" sz="2800" b="1" smtClean="0"/>
              <a:t>BRASIL</a:t>
            </a:r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pt-BR" sz="2800" b="1" smtClean="0"/>
              <a:t>Ministério da Educação – MEC</a:t>
            </a:r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pt-BR" sz="2800" b="1" smtClean="0"/>
              <a:t>Site do MEC - Portal do Professor - Projetos Sociais e Educacionais:</a:t>
            </a:r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pt-BR" sz="2800" b="1" smtClean="0">
                <a:hlinkClick r:id="rId2"/>
              </a:rPr>
              <a:t>http://portaldoprofessor.mec.gov.br/link.html?categoria=19</a:t>
            </a:r>
            <a:endParaRPr lang="pt-BR" sz="2800" b="1" smtClean="0"/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endParaRPr lang="es-ES" sz="2800" b="1" smtClean="0"/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es-ES" sz="2800" b="1" smtClean="0"/>
              <a:t>CHILE</a:t>
            </a:r>
            <a:endParaRPr lang="pt-BR" sz="2800" b="1" smtClean="0"/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es-ES" sz="2800" b="1" smtClean="0"/>
              <a:t>Portal Acadêmico:</a:t>
            </a:r>
            <a:endParaRPr lang="pt-BR" sz="2800" b="1" smtClean="0"/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es-ES" sz="2800" b="1" smtClean="0">
                <a:hlinkClick r:id="rId3"/>
              </a:rPr>
              <a:t>http://www.portalacademico.cl/profesores/noticia.php?id_noticia=237</a:t>
            </a:r>
            <a:endParaRPr lang="pt-BR" sz="2800" b="1" smtClean="0"/>
          </a:p>
        </p:txBody>
      </p:sp>
      <p:pic>
        <p:nvPicPr>
          <p:cNvPr id="38915" name="Picture 8" descr="Rosas-Irene-recortada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878582">
            <a:off x="6877050" y="1484313"/>
            <a:ext cx="190500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3"/>
          <p:cNvSpPr>
            <a:spLocks noGrp="1"/>
          </p:cNvSpPr>
          <p:nvPr>
            <p:ph type="body" idx="1"/>
          </p:nvPr>
        </p:nvSpPr>
        <p:spPr>
          <a:xfrm>
            <a:off x="457200" y="692150"/>
            <a:ext cx="8229600" cy="5434013"/>
          </a:xfrm>
          <a:gradFill rotWithShape="1">
            <a:gsLst>
              <a:gs pos="0">
                <a:srgbClr val="E9FDFD"/>
              </a:gs>
              <a:gs pos="100000">
                <a:srgbClr val="C0F6F6"/>
              </a:gs>
            </a:gsLst>
            <a:lin ang="2700000" scaled="1"/>
          </a:gradFill>
          <a:ln cap="flat" algn="ctr">
            <a:solidFill>
              <a:schemeClr val="accent2"/>
            </a:solidFill>
            <a:headEnd type="none" w="med" len="med"/>
            <a:tailEnd type="none" w="med" len="med"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/>
          <a:lstStyle/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endParaRPr lang="es-ES" sz="2800" b="1" smtClean="0"/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es-ES" sz="2800" b="1" smtClean="0"/>
              <a:t>ARGENTINA</a:t>
            </a:r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endParaRPr lang="pt-BR" sz="2800" b="1" smtClean="0"/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es-ES" sz="2800" b="1" smtClean="0"/>
              <a:t>Fundación la Nación, hacer comunidad:</a:t>
            </a:r>
            <a:endParaRPr lang="pt-BR" sz="2800" b="1" smtClean="0"/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es-ES" sz="2800" b="1" smtClean="0">
                <a:hlinkClick r:id="rId2"/>
              </a:rPr>
              <a:t>http://www.hacercomunidad.org/Nota.aspx?IdNota=7174</a:t>
            </a:r>
            <a:endParaRPr lang="es-ES" sz="2800" b="1" smtClean="0"/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endParaRPr lang="pt-BR" sz="2800" b="1" smtClean="0"/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pt-BR" sz="2800" b="1" smtClean="0"/>
              <a:t>Neurocapital Humano</a:t>
            </a:r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pt-BR" sz="2800" b="1" smtClean="0">
                <a:hlinkClick r:id="rId3"/>
              </a:rPr>
              <a:t>http://www.neurocapitalhumano.com.ar/shop/noticias.asp?topid=32</a:t>
            </a:r>
            <a:r>
              <a:rPr lang="pt-BR" smtClean="0"/>
              <a:t> </a:t>
            </a:r>
            <a:r>
              <a:rPr lang="pt-BR" sz="2800" b="1" smtClean="0"/>
              <a:t> </a:t>
            </a:r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endParaRPr lang="pt-BR" sz="2800" b="1" smtClean="0"/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es-ES" sz="2800" b="1" smtClean="0"/>
              <a:t>ESPANHA</a:t>
            </a:r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endParaRPr lang="pt-BR" sz="2800" b="1" smtClean="0"/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es-ES" sz="2800" b="1" smtClean="0"/>
              <a:t>Guía de Recursos Educativos en Red, </a:t>
            </a:r>
            <a:endParaRPr lang="pt-BR" sz="2800" b="1" smtClean="0"/>
          </a:p>
          <a:p>
            <a:pPr marL="0" indent="0" algn="ctr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r>
              <a:rPr lang="es-ES" sz="2800" b="1" smtClean="0">
                <a:hlinkClick r:id="rId4"/>
              </a:rPr>
              <a:t>www.Educasites.net/educacion_en_valores.htm</a:t>
            </a:r>
            <a:endParaRPr lang="pt-BR" sz="2800" b="1" smtClean="0"/>
          </a:p>
        </p:txBody>
      </p:sp>
      <p:pic>
        <p:nvPicPr>
          <p:cNvPr id="39938" name="Picture 4" descr="flor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58038" y="4005263"/>
            <a:ext cx="1530350" cy="159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6"/>
          <p:cNvSpPr>
            <a:spLocks/>
          </p:cNvSpPr>
          <p:nvPr/>
        </p:nvSpPr>
        <p:spPr bwMode="auto">
          <a:xfrm>
            <a:off x="468313" y="1196975"/>
            <a:ext cx="8301037" cy="5472113"/>
          </a:xfrm>
          <a:prstGeom prst="rect">
            <a:avLst/>
          </a:prstGeom>
          <a:gradFill rotWithShape="1">
            <a:gsLst>
              <a:gs pos="0">
                <a:srgbClr val="E9FDFD"/>
              </a:gs>
              <a:gs pos="100000">
                <a:srgbClr val="C0F6F6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lnSpc>
                <a:spcPct val="80000"/>
              </a:lnSpc>
              <a:buFont typeface="Arial" charset="0"/>
              <a:buNone/>
            </a:pPr>
            <a:endParaRPr lang="pt-BR" sz="800" b="1">
              <a:solidFill>
                <a:schemeClr val="hlink"/>
              </a:solidFill>
              <a:latin typeface="Calibri" pitchFamily="34" charset="0"/>
            </a:endParaRPr>
          </a:p>
          <a:p>
            <a:pPr marL="342900" indent="-342900" algn="ctr" eaLnBrk="0" hangingPunct="0">
              <a:lnSpc>
                <a:spcPct val="80000"/>
              </a:lnSpc>
              <a:buFont typeface="Arial" charset="0"/>
              <a:buNone/>
            </a:pPr>
            <a:endParaRPr lang="pt-BR" sz="800" b="1">
              <a:solidFill>
                <a:srgbClr val="0000C8"/>
              </a:solidFill>
              <a:latin typeface="Calibri" pitchFamily="34" charset="0"/>
            </a:endParaRPr>
          </a:p>
          <a:p>
            <a:pPr marL="342900" indent="-342900" algn="ctr" eaLnBrk="0" hangingPunct="0">
              <a:lnSpc>
                <a:spcPct val="80000"/>
              </a:lnSpc>
              <a:buFont typeface="Arial" charset="0"/>
              <a:buNone/>
            </a:pPr>
            <a:r>
              <a:rPr lang="pt-BR" sz="3200" b="1">
                <a:solidFill>
                  <a:srgbClr val="0000C8"/>
                </a:solidFill>
                <a:latin typeface="Calibri" pitchFamily="34" charset="0"/>
              </a:rPr>
              <a:t>Secretaria de Educação de Minas Gerais</a:t>
            </a:r>
          </a:p>
          <a:p>
            <a:pPr marL="342900" indent="-342900" algn="ctr" eaLnBrk="0" hangingPunct="0">
              <a:lnSpc>
                <a:spcPct val="80000"/>
              </a:lnSpc>
              <a:buFont typeface="Arial" charset="0"/>
              <a:buNone/>
            </a:pPr>
            <a:endParaRPr lang="pt-BR" sz="3200" b="1">
              <a:solidFill>
                <a:srgbClr val="0000C8"/>
              </a:solidFill>
              <a:latin typeface="Calibri" pitchFamily="34" charset="0"/>
            </a:endParaRP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From:</a:t>
            </a:r>
            <a:r>
              <a:rPr lang="en-US" sz="2000">
                <a:latin typeface="Calibri" pitchFamily="34" charset="0"/>
              </a:rPr>
              <a:t> </a:t>
            </a:r>
            <a:r>
              <a:rPr lang="en-US" sz="2000">
                <a:latin typeface="Calibri" pitchFamily="34" charset="0"/>
                <a:hlinkClick r:id="rId2" tooltip="sb.sif@educacao.mg.gov.br"/>
              </a:rPr>
              <a:t>sb.sif</a:t>
            </a:r>
            <a:r>
              <a:rPr lang="en-US" sz="2000">
                <a:latin typeface="Calibri" pitchFamily="34" charset="0"/>
              </a:rPr>
              <a:t> </a:t>
            </a:r>
            <a:endParaRPr lang="en-US" sz="2000" b="1">
              <a:latin typeface="Calibri" pitchFamily="34" charset="0"/>
            </a:endParaRP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To:</a:t>
            </a:r>
            <a:r>
              <a:rPr lang="en-US" sz="2000">
                <a:latin typeface="Calibri" pitchFamily="34" charset="0"/>
              </a:rPr>
              <a:t> </a:t>
            </a:r>
            <a:r>
              <a:rPr lang="en-US" sz="2000">
                <a:latin typeface="Calibri" pitchFamily="34" charset="0"/>
                <a:hlinkClick r:id="rId3" tooltip="caminhos2008@gmail.com"/>
              </a:rPr>
              <a:t>caminhos2008@gmail.com</a:t>
            </a:r>
            <a:r>
              <a:rPr lang="en-US" sz="2000">
                <a:latin typeface="Calibri" pitchFamily="34" charset="0"/>
              </a:rPr>
              <a:t> </a:t>
            </a:r>
            <a:endParaRPr lang="en-US" sz="2000" b="1">
              <a:latin typeface="Calibri" pitchFamily="34" charset="0"/>
            </a:endParaRP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Sent:</a:t>
            </a:r>
            <a:r>
              <a:rPr lang="en-US" sz="2000">
                <a:latin typeface="Calibri" pitchFamily="34" charset="0"/>
              </a:rPr>
              <a:t> Monday, August 10, 2009 12:00 PM</a:t>
            </a:r>
            <a:endParaRPr lang="en-US" sz="2000" b="1">
              <a:latin typeface="Calibri" pitchFamily="34" charset="0"/>
            </a:endParaRP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Subject:</a:t>
            </a:r>
            <a:r>
              <a:rPr lang="en-US" sz="2000">
                <a:latin typeface="Calibri" pitchFamily="34" charset="0"/>
              </a:rPr>
              <a:t> ANÁLISE DO MATERIAL</a:t>
            </a:r>
            <a:endParaRPr lang="pt-BR" sz="2000">
              <a:latin typeface="Calibri" pitchFamily="34" charset="0"/>
            </a:endParaRP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endParaRPr lang="pt-BR" sz="2000">
              <a:latin typeface="Calibri" pitchFamily="34" charset="0"/>
            </a:endParaRP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pt-BR" sz="2000">
                <a:latin typeface="Calibri" pitchFamily="34" charset="0"/>
              </a:rPr>
              <a:t>	</a:t>
            </a:r>
            <a:r>
              <a:rPr lang="pt-BR" sz="2400" b="1">
                <a:latin typeface="Calibri" pitchFamily="34" charset="0"/>
              </a:rPr>
              <a:t>Prezada Saara Nousiainen,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pt-BR" sz="2400">
                <a:latin typeface="Calibri" pitchFamily="34" charset="0"/>
              </a:rPr>
              <a:t>    </a:t>
            </a:r>
            <a:r>
              <a:rPr lang="pt-BR" sz="2600">
                <a:latin typeface="Calibri" pitchFamily="34" charset="0"/>
              </a:rPr>
              <a:t>	</a:t>
            </a:r>
            <a:r>
              <a:rPr lang="pt-BR" sz="2600" b="1">
                <a:latin typeface="Calibri" pitchFamily="34" charset="0"/>
              </a:rPr>
              <a:t>Informamos que analisamos o material a nós enviado, intitulado "5 minutos de Valores Humanos para a Escola" e consideramos de </a:t>
            </a:r>
            <a:r>
              <a:rPr lang="pt-BR" sz="2600" b="1">
                <a:solidFill>
                  <a:schemeClr val="hlink"/>
                </a:solidFill>
                <a:latin typeface="Calibri" pitchFamily="34" charset="0"/>
              </a:rPr>
              <a:t>grande valia para ser trabalhado com os adolescentes e jovens</a:t>
            </a:r>
            <a:r>
              <a:rPr lang="pt-BR" sz="2600" b="1">
                <a:latin typeface="Calibri" pitchFamily="34" charset="0"/>
              </a:rPr>
              <a:t>.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pt-BR" sz="2600" b="1">
                <a:latin typeface="Calibri" pitchFamily="34" charset="0"/>
              </a:rPr>
              <a:t>    	Enviamos a todas as nossas quase 4 (quatro) mil escolas estaduais...</a:t>
            </a:r>
            <a:r>
              <a:rPr lang="pt-BR" sz="2800" b="1">
                <a:latin typeface="Calibri" pitchFamily="34" charset="0"/>
              </a:rPr>
              <a:t>  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    	Atenciosamente,</a:t>
            </a:r>
          </a:p>
          <a:p>
            <a:pPr marL="342900" indent="-342900" eaLnBrk="0" hangingPunct="0">
              <a:lnSpc>
                <a:spcPct val="80000"/>
              </a:lnSpc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 	Maria das Graças Pedrosa Bittencourt</a:t>
            </a:r>
          </a:p>
          <a:p>
            <a:pPr marL="342900" indent="-342900" eaLnBrk="0" hangingPunct="0">
              <a:lnSpc>
                <a:spcPct val="80000"/>
              </a:lnSpc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	Superintendente de Educação Infantil e Fundamental</a:t>
            </a:r>
          </a:p>
        </p:txBody>
      </p:sp>
      <p:sp>
        <p:nvSpPr>
          <p:cNvPr id="40962" name="Rectangl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513" cy="850900"/>
          </a:xfrm>
          <a:gradFill rotWithShape="1">
            <a:gsLst>
              <a:gs pos="0">
                <a:srgbClr val="E9FDFD"/>
              </a:gs>
              <a:gs pos="100000">
                <a:srgbClr val="C0F6F6"/>
              </a:gs>
            </a:gsLst>
            <a:lin ang="5400000" scaled="1"/>
          </a:gradFill>
        </p:spPr>
        <p:txBody>
          <a:bodyPr/>
          <a:lstStyle/>
          <a:p>
            <a:r>
              <a:rPr lang="pt-BR" sz="3600" b="1" smtClean="0"/>
              <a:t>Avaliações espontâneas de instituições</a:t>
            </a:r>
          </a:p>
        </p:txBody>
      </p:sp>
      <p:sp>
        <p:nvSpPr>
          <p:cNvPr id="40963" name="Rectangle 10"/>
          <p:cNvSpPr>
            <a:spLocks noChangeArrowheads="1"/>
          </p:cNvSpPr>
          <p:nvPr/>
        </p:nvSpPr>
        <p:spPr bwMode="auto">
          <a:xfrm>
            <a:off x="6948488" y="1773238"/>
            <a:ext cx="71437" cy="714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40964" name="Line 11"/>
          <p:cNvSpPr>
            <a:spLocks noChangeShapeType="1"/>
          </p:cNvSpPr>
          <p:nvPr/>
        </p:nvSpPr>
        <p:spPr bwMode="auto">
          <a:xfrm>
            <a:off x="1331913" y="1916113"/>
            <a:ext cx="66246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4"/>
          <p:cNvSpPr>
            <a:spLocks/>
          </p:cNvSpPr>
          <p:nvPr/>
        </p:nvSpPr>
        <p:spPr bwMode="auto">
          <a:xfrm>
            <a:off x="323850" y="404813"/>
            <a:ext cx="8445500" cy="6264275"/>
          </a:xfrm>
          <a:prstGeom prst="rect">
            <a:avLst/>
          </a:prstGeom>
          <a:gradFill rotWithShape="1">
            <a:gsLst>
              <a:gs pos="0">
                <a:srgbClr val="C0F6F6"/>
              </a:gs>
              <a:gs pos="100000">
                <a:srgbClr val="E9FDF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endParaRPr lang="pt-BR" sz="2000" b="1">
              <a:latin typeface="Calibri" pitchFamily="34" charset="0"/>
            </a:endParaRPr>
          </a:p>
          <a:p>
            <a:pPr marL="342900" indent="-342900" algn="ctr" eaLnBrk="0" hangingPunct="0">
              <a:lnSpc>
                <a:spcPct val="80000"/>
              </a:lnSpc>
              <a:buFont typeface="Arial" charset="0"/>
              <a:buNone/>
            </a:pPr>
            <a:r>
              <a:rPr lang="pt-BR" sz="3200" b="1">
                <a:solidFill>
                  <a:srgbClr val="0000C8"/>
                </a:solidFill>
                <a:latin typeface="Calibri" pitchFamily="34" charset="0"/>
              </a:rPr>
              <a:t>Secretaria de Educação de Santa Catarina</a:t>
            </a:r>
          </a:p>
          <a:p>
            <a:pPr marL="342900" indent="-342900" algn="ctr" eaLnBrk="0" hangingPunct="0">
              <a:lnSpc>
                <a:spcPct val="80000"/>
              </a:lnSpc>
              <a:buFont typeface="Arial" charset="0"/>
              <a:buNone/>
            </a:pPr>
            <a:endParaRPr lang="pt-BR" sz="1400" b="1">
              <a:solidFill>
                <a:srgbClr val="0000C8"/>
              </a:solidFill>
              <a:latin typeface="Calibri" pitchFamily="34" charset="0"/>
            </a:endParaRP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pt-BR" b="1">
                <a:latin typeface="Calibri" pitchFamily="34" charset="0"/>
              </a:rPr>
              <a:t>----- Original Message ----- </a:t>
            </a: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pt-BR" b="1">
                <a:latin typeface="Calibri" pitchFamily="34" charset="0"/>
              </a:rPr>
              <a:t>From: </a:t>
            </a:r>
            <a:r>
              <a:rPr lang="pt-BR" b="1">
                <a:latin typeface="Calibri" pitchFamily="34" charset="0"/>
                <a:hlinkClick r:id="rId2" tooltip="mariabene@sed.sc.gov.br"/>
              </a:rPr>
              <a:t>Maria Benedita da Silva Prim</a:t>
            </a:r>
            <a:r>
              <a:rPr lang="pt-BR" b="1">
                <a:latin typeface="Calibri" pitchFamily="34" charset="0"/>
              </a:rPr>
              <a:t> </a:t>
            </a:r>
            <a:endParaRPr lang="en-US" b="1">
              <a:latin typeface="Calibri" pitchFamily="34" charset="0"/>
            </a:endParaRP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en-US" b="1">
                <a:latin typeface="Calibri" pitchFamily="34" charset="0"/>
              </a:rPr>
              <a:t>To: </a:t>
            </a:r>
            <a:r>
              <a:rPr lang="en-US" b="1">
                <a:latin typeface="Calibri" pitchFamily="34" charset="0"/>
                <a:hlinkClick r:id="rId3" tooltip="caminhos@bemviver.org"/>
              </a:rPr>
              <a:t>caminhos@bemviver.org</a:t>
            </a:r>
            <a:r>
              <a:rPr lang="en-US" b="1">
                <a:latin typeface="Calibri" pitchFamily="34" charset="0"/>
              </a:rPr>
              <a:t> </a:t>
            </a: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en-US" b="1">
                <a:latin typeface="Calibri" pitchFamily="34" charset="0"/>
              </a:rPr>
              <a:t>Sent: Monday, November 03, 2008 10:03 AM</a:t>
            </a:r>
            <a:endParaRPr lang="pt-BR" b="1">
              <a:latin typeface="Calibri" pitchFamily="34" charset="0"/>
            </a:endParaRP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pt-BR" b="1">
                <a:latin typeface="Calibri" pitchFamily="34" charset="0"/>
              </a:rPr>
              <a:t>Subject: valores humanos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	Sra. Saara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	A Secretaria de Estado de Educação de Santa Catarina (SED), agradece.......</a:t>
            </a:r>
            <a:br>
              <a:rPr lang="pt-BR" sz="2400" b="1">
                <a:latin typeface="Calibri" pitchFamily="34" charset="0"/>
              </a:rPr>
            </a:br>
            <a:r>
              <a:rPr lang="pt-BR" sz="2400" b="1">
                <a:latin typeface="Calibri" pitchFamily="34" charset="0"/>
              </a:rPr>
              <a:t>... Informamos que o livro foi analisado por mim e pela equipe pedagógica ..... O </a:t>
            </a:r>
            <a:r>
              <a:rPr lang="pt-BR" sz="2400" b="1">
                <a:solidFill>
                  <a:schemeClr val="hlink"/>
                </a:solidFill>
                <a:latin typeface="Calibri" pitchFamily="34" charset="0"/>
              </a:rPr>
              <a:t>material é ótimo</a:t>
            </a:r>
            <a:r>
              <a:rPr lang="pt-BR" sz="2400" b="1">
                <a:latin typeface="Calibri" pitchFamily="34" charset="0"/>
              </a:rPr>
              <a:t> e a proposta pedagógica sugerida, aproxima-se muito da nossa, ou seja </a:t>
            </a:r>
            <a:r>
              <a:rPr lang="pt-BR" sz="2400" b="1">
                <a:solidFill>
                  <a:schemeClr val="hlink"/>
                </a:solidFill>
                <a:latin typeface="Calibri" pitchFamily="34" charset="0"/>
              </a:rPr>
              <a:t>o material será de grande utilidade nas escolas</a:t>
            </a:r>
            <a:r>
              <a:rPr lang="pt-BR" sz="2400" b="1">
                <a:latin typeface="Calibri" pitchFamily="34" charset="0"/>
              </a:rPr>
              <a:t>........</a:t>
            </a:r>
            <a:br>
              <a:rPr lang="pt-BR" sz="2400" b="1">
                <a:latin typeface="Calibri" pitchFamily="34" charset="0"/>
              </a:rPr>
            </a:br>
            <a:r>
              <a:rPr lang="pt-BR" sz="2400" b="1">
                <a:latin typeface="Calibri" pitchFamily="34" charset="0"/>
              </a:rPr>
              <a:t>......... Todas as </a:t>
            </a:r>
            <a:r>
              <a:rPr lang="pt-BR" sz="2400" b="1">
                <a:solidFill>
                  <a:schemeClr val="hlink"/>
                </a:solidFill>
                <a:latin typeface="Calibri" pitchFamily="34" charset="0"/>
              </a:rPr>
              <a:t>37 regionais de ensino</a:t>
            </a:r>
            <a:r>
              <a:rPr lang="pt-BR" sz="2400" b="1">
                <a:latin typeface="Calibri" pitchFamily="34" charset="0"/>
              </a:rPr>
              <a:t> já receberam as orientações de uso desse material online......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endParaRPr lang="pt-BR" sz="900" b="1">
              <a:latin typeface="Calibri" pitchFamily="34" charset="0"/>
            </a:endParaRPr>
          </a:p>
          <a:p>
            <a:pPr marL="342900" indent="-342900" eaLnBrk="0" hangingPunct="0">
              <a:lnSpc>
                <a:spcPct val="75000"/>
              </a:lnSpc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	Atenciosamente,</a:t>
            </a:r>
            <a:br>
              <a:rPr lang="pt-BR" sz="2400" b="1">
                <a:latin typeface="Calibri" pitchFamily="34" charset="0"/>
              </a:rPr>
            </a:br>
            <a:r>
              <a:rPr lang="pt-BR" sz="2400" b="1">
                <a:latin typeface="Calibri" pitchFamily="34" charset="0"/>
              </a:rPr>
              <a:t>Maria Benedita da Silva Prim</a:t>
            </a:r>
            <a:br>
              <a:rPr lang="pt-BR" sz="2400" b="1">
                <a:latin typeface="Calibri" pitchFamily="34" charset="0"/>
              </a:rPr>
            </a:br>
            <a:r>
              <a:rPr lang="pt-BR" sz="2400" b="1">
                <a:latin typeface="Calibri" pitchFamily="34" charset="0"/>
              </a:rPr>
              <a:t>Coordenadoria de Projetos e Ações Multidisciplinares</a:t>
            </a:r>
          </a:p>
        </p:txBody>
      </p:sp>
      <p:sp>
        <p:nvSpPr>
          <p:cNvPr id="41986" name="Line 5"/>
          <p:cNvSpPr>
            <a:spLocks noChangeShapeType="1"/>
          </p:cNvSpPr>
          <p:nvPr/>
        </p:nvSpPr>
        <p:spPr bwMode="auto">
          <a:xfrm>
            <a:off x="1042988" y="1052513"/>
            <a:ext cx="70580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4"/>
          <p:cNvSpPr>
            <a:spLocks/>
          </p:cNvSpPr>
          <p:nvPr/>
        </p:nvSpPr>
        <p:spPr bwMode="auto">
          <a:xfrm>
            <a:off x="468313" y="260350"/>
            <a:ext cx="8229600" cy="6337300"/>
          </a:xfrm>
          <a:prstGeom prst="rect">
            <a:avLst/>
          </a:prstGeom>
          <a:gradFill rotWithShape="1">
            <a:gsLst>
              <a:gs pos="0">
                <a:srgbClr val="C0F6F6"/>
              </a:gs>
              <a:gs pos="100000">
                <a:srgbClr val="E9FDF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75000"/>
              </a:lnSpc>
              <a:buFont typeface="Arial" charset="0"/>
              <a:buNone/>
            </a:pPr>
            <a:endParaRPr lang="en-US" sz="2400" b="1">
              <a:latin typeface="Calibri" pitchFamily="34" charset="0"/>
            </a:endParaRPr>
          </a:p>
          <a:p>
            <a:pPr marL="342900" indent="-342900" algn="ctr" eaLnBrk="0" hangingPunct="0">
              <a:lnSpc>
                <a:spcPct val="75000"/>
              </a:lnSpc>
              <a:buFont typeface="Arial" charset="0"/>
              <a:buNone/>
            </a:pPr>
            <a:r>
              <a:rPr lang="pt-BR" sz="2800" b="1">
                <a:solidFill>
                  <a:srgbClr val="0000C8"/>
                </a:solidFill>
                <a:latin typeface="Calibri" pitchFamily="34" charset="0"/>
              </a:rPr>
              <a:t>Secretaria de Educação de São José dos Campos - SP</a:t>
            </a:r>
            <a:endParaRPr lang="en-US" sz="2400" b="1">
              <a:solidFill>
                <a:srgbClr val="0000C8"/>
              </a:solidFill>
              <a:latin typeface="Calibri" pitchFamily="34" charset="0"/>
            </a:endParaRPr>
          </a:p>
          <a:p>
            <a:pPr marL="342900" indent="-342900" eaLnBrk="0" hangingPunct="0">
              <a:lnSpc>
                <a:spcPct val="75000"/>
              </a:lnSpc>
              <a:buFont typeface="Arial" charset="0"/>
              <a:buNone/>
            </a:pPr>
            <a:endParaRPr lang="en-US" sz="2400" b="1">
              <a:latin typeface="Calibri" pitchFamily="34" charset="0"/>
            </a:endParaRPr>
          </a:p>
          <a:p>
            <a:pPr marL="342900" indent="-342900" eaLnBrk="0" hangingPunct="0">
              <a:lnSpc>
                <a:spcPct val="75000"/>
              </a:lnSpc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----- Original Message ----- </a:t>
            </a:r>
          </a:p>
          <a:p>
            <a:pPr marL="342900" indent="-342900" eaLnBrk="0" hangingPunct="0">
              <a:lnSpc>
                <a:spcPct val="75000"/>
              </a:lnSpc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From: </a:t>
            </a:r>
            <a:r>
              <a:rPr lang="en-US" sz="2000" b="1">
                <a:latin typeface="Calibri" pitchFamily="34" charset="0"/>
                <a:hlinkClick r:id="rId2" tooltip="grace.olive@gmail.com"/>
              </a:rPr>
              <a:t>Gra</a:t>
            </a:r>
            <a:r>
              <a:rPr lang="en-US" sz="2000" b="1">
                <a:latin typeface="Calibri" pitchFamily="34" charset="0"/>
              </a:rPr>
              <a:t> </a:t>
            </a:r>
          </a:p>
          <a:p>
            <a:pPr marL="342900" indent="-342900" eaLnBrk="0" hangingPunct="0">
              <a:lnSpc>
                <a:spcPct val="75000"/>
              </a:lnSpc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To: </a:t>
            </a:r>
            <a:r>
              <a:rPr lang="en-US" sz="2000" b="1">
                <a:latin typeface="Calibri" pitchFamily="34" charset="0"/>
                <a:hlinkClick r:id="rId3" tooltip="caminhos2008@gmail.com"/>
              </a:rPr>
              <a:t>Saara Nousiainen</a:t>
            </a:r>
            <a:r>
              <a:rPr lang="en-US" sz="2000" b="1">
                <a:latin typeface="Calibri" pitchFamily="34" charset="0"/>
              </a:rPr>
              <a:t> </a:t>
            </a:r>
          </a:p>
          <a:p>
            <a:pPr marL="342900" indent="-342900" eaLnBrk="0" hangingPunct="0">
              <a:lnSpc>
                <a:spcPct val="75000"/>
              </a:lnSpc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Sent: Saturday, April 17, 2010 12:15 PM</a:t>
            </a:r>
            <a:endParaRPr lang="pt-BR" sz="2000" b="1">
              <a:latin typeface="Calibri" pitchFamily="34" charset="0"/>
            </a:endParaRPr>
          </a:p>
          <a:p>
            <a:pPr marL="342900" indent="-342900" eaLnBrk="0" hangingPunct="0">
              <a:lnSpc>
                <a:spcPct val="75000"/>
              </a:lnSpc>
              <a:buFont typeface="Arial" charset="0"/>
              <a:buNone/>
            </a:pPr>
            <a:r>
              <a:rPr lang="pt-BR" sz="2000" b="1">
                <a:latin typeface="Calibri" pitchFamily="34" charset="0"/>
              </a:rPr>
              <a:t>Subject: Re: Novas aulas de valores humanos para a escola</a:t>
            </a:r>
          </a:p>
          <a:p>
            <a:pPr marL="342900" indent="-342900" eaLnBrk="0" hangingPunct="0">
              <a:lnSpc>
                <a:spcPct val="75000"/>
              </a:lnSpc>
              <a:buFont typeface="Arial" charset="0"/>
              <a:buNone/>
            </a:pPr>
            <a:endParaRPr lang="pt-BR" sz="1000" b="1">
              <a:latin typeface="Calibri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	</a:t>
            </a:r>
            <a:r>
              <a:rPr lang="pt-BR" sz="2800" b="1">
                <a:latin typeface="Calibri" pitchFamily="34" charset="0"/>
              </a:rPr>
              <a:t>Sra. Saara, </a:t>
            </a:r>
          </a:p>
          <a:p>
            <a:pPr marL="342900" indent="-342900" eaLnBrk="0" hangingPunct="0">
              <a:lnSpc>
                <a:spcPct val="85000"/>
              </a:lnSpc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Receba juntamente com toda equipe, o agradecimento da </a:t>
            </a:r>
            <a:r>
              <a:rPr lang="pt-BR" sz="2800" b="1">
                <a:solidFill>
                  <a:schemeClr val="hlink"/>
                </a:solidFill>
                <a:latin typeface="Calibri" pitchFamily="34" charset="0"/>
              </a:rPr>
              <a:t>Secretaria de Educação e das Escolas Municipais de São José dos Campos - SP</a:t>
            </a:r>
            <a:r>
              <a:rPr lang="pt-BR" sz="2800" b="1">
                <a:latin typeface="Calibri" pitchFamily="34" charset="0"/>
              </a:rPr>
              <a:t>....  </a:t>
            </a:r>
          </a:p>
          <a:p>
            <a:pPr marL="342900" indent="-342900" eaLnBrk="0" hangingPunct="0">
              <a:lnSpc>
                <a:spcPct val="85000"/>
              </a:lnSpc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.....Utilizamos o material disponibilizado por vocês, em todas as 41 escolas municipais.......</a:t>
            </a:r>
          </a:p>
          <a:p>
            <a:pPr marL="342900" indent="-342900" eaLnBrk="0" hangingPunct="0">
              <a:lnSpc>
                <a:spcPct val="85000"/>
              </a:lnSpc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.....O material além de </a:t>
            </a:r>
            <a:r>
              <a:rPr lang="pt-BR" sz="2800" b="1">
                <a:solidFill>
                  <a:schemeClr val="hlink"/>
                </a:solidFill>
                <a:latin typeface="Calibri" pitchFamily="34" charset="0"/>
              </a:rPr>
              <a:t>fácil  entendimento</a:t>
            </a:r>
            <a:r>
              <a:rPr lang="pt-BR" sz="2800" b="1">
                <a:latin typeface="Calibri" pitchFamily="34" charset="0"/>
              </a:rPr>
              <a:t>, traz um </a:t>
            </a:r>
            <a:r>
              <a:rPr lang="pt-BR" sz="2800" b="1">
                <a:solidFill>
                  <a:schemeClr val="hlink"/>
                </a:solidFill>
                <a:latin typeface="Calibri" pitchFamily="34" charset="0"/>
              </a:rPr>
              <a:t>conteúdo indispensável na educação de nossas crianças e adolescentes.....</a:t>
            </a:r>
          </a:p>
          <a:p>
            <a:pPr marL="342900" indent="-342900" eaLnBrk="0" hangingPunct="0">
              <a:lnSpc>
                <a:spcPct val="85000"/>
              </a:lnSpc>
              <a:buFont typeface="Arial" charset="0"/>
              <a:buNone/>
            </a:pPr>
            <a:r>
              <a:rPr lang="pt-BR" sz="1200" b="1">
                <a:latin typeface="Calibri" pitchFamily="34" charset="0"/>
              </a:rPr>
              <a:t>	</a:t>
            </a:r>
          </a:p>
          <a:p>
            <a:pPr marL="342900" indent="-342900" eaLnBrk="0" hangingPunct="0">
              <a:lnSpc>
                <a:spcPct val="85000"/>
              </a:lnSpc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</a:t>
            </a:r>
            <a:r>
              <a:rPr lang="pt-BR" sz="2400" b="1">
                <a:latin typeface="Calibri" pitchFamily="34" charset="0"/>
              </a:rPr>
              <a:t>Receba meu abraço e admiração,</a:t>
            </a:r>
          </a:p>
          <a:p>
            <a:pPr marL="342900" indent="-342900" eaLnBrk="0" hangingPunct="0">
              <a:lnSpc>
                <a:spcPct val="85000"/>
              </a:lnSpc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	Graça Oliveira</a:t>
            </a:r>
            <a:endParaRPr lang="pt-BR" sz="2400" b="1">
              <a:latin typeface="Calibri" pitchFamily="34" charset="0"/>
              <a:hlinkClick r:id="rId2"/>
            </a:endParaRPr>
          </a:p>
        </p:txBody>
      </p:sp>
      <p:sp>
        <p:nvSpPr>
          <p:cNvPr id="43010" name="Line 5"/>
          <p:cNvSpPr>
            <a:spLocks noChangeShapeType="1"/>
          </p:cNvSpPr>
          <p:nvPr/>
        </p:nvSpPr>
        <p:spPr bwMode="auto">
          <a:xfrm>
            <a:off x="755650" y="981075"/>
            <a:ext cx="7632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4"/>
          <p:cNvSpPr>
            <a:spLocks/>
          </p:cNvSpPr>
          <p:nvPr/>
        </p:nvSpPr>
        <p:spPr bwMode="auto">
          <a:xfrm>
            <a:off x="395288" y="404813"/>
            <a:ext cx="8497887" cy="6048375"/>
          </a:xfrm>
          <a:prstGeom prst="rect">
            <a:avLst/>
          </a:prstGeom>
          <a:gradFill rotWithShape="1">
            <a:gsLst>
              <a:gs pos="0">
                <a:srgbClr val="C0F6F6"/>
              </a:gs>
              <a:gs pos="100000">
                <a:srgbClr val="E9FDF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pt-BR" sz="2800" b="1">
                <a:solidFill>
                  <a:srgbClr val="0000C8"/>
                </a:solidFill>
                <a:latin typeface="Calibri" pitchFamily="34" charset="0"/>
              </a:rPr>
              <a:t>Secretaria Municipal de Educação - Castanhal-PA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endParaRPr lang="en-US" sz="800">
              <a:latin typeface="Calibri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en-US" sz="2000">
                <a:latin typeface="Calibri" pitchFamily="34" charset="0"/>
              </a:rPr>
              <a:t>----- </a:t>
            </a:r>
            <a:r>
              <a:rPr lang="en-US" sz="2000" b="1">
                <a:latin typeface="Calibri" pitchFamily="34" charset="0"/>
              </a:rPr>
              <a:t>Original Message ----- </a:t>
            </a:r>
          </a:p>
          <a:p>
            <a:pPr marL="342900" indent="-3429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From: </a:t>
            </a:r>
            <a:r>
              <a:rPr lang="en-US" sz="2000" b="1">
                <a:latin typeface="Calibri" pitchFamily="34" charset="0"/>
                <a:hlinkClick r:id="rId2" tooltip="gracteles@hotmail.com"/>
              </a:rPr>
              <a:t>Gracimeire Souza</a:t>
            </a:r>
            <a:r>
              <a:rPr lang="en-US" sz="2000" b="1">
                <a:latin typeface="Calibri" pitchFamily="34" charset="0"/>
              </a:rPr>
              <a:t> </a:t>
            </a:r>
          </a:p>
          <a:p>
            <a:pPr marL="342900" indent="-3429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To: </a:t>
            </a:r>
            <a:r>
              <a:rPr lang="en-US" sz="2000" b="1">
                <a:latin typeface="Calibri" pitchFamily="34" charset="0"/>
                <a:hlinkClick r:id="rId3" tooltip="caminhos2008@gmail.com"/>
              </a:rPr>
              <a:t>caminhos2008@gmail.com</a:t>
            </a:r>
            <a:r>
              <a:rPr lang="en-US" sz="2000" b="1">
                <a:latin typeface="Calibri" pitchFamily="34" charset="0"/>
              </a:rPr>
              <a:t> </a:t>
            </a:r>
          </a:p>
          <a:p>
            <a:pPr marL="342900" indent="-342900" eaLnBrk="0" hangingPunct="0">
              <a:lnSpc>
                <a:spcPct val="80000"/>
              </a:lnSpc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Sent: Tuesday, April 20, 2010 6:33 PM</a:t>
            </a:r>
            <a:endParaRPr lang="pt-BR" sz="2000" b="1">
              <a:latin typeface="Calibri" pitchFamily="34" charset="0"/>
            </a:endParaRPr>
          </a:p>
          <a:p>
            <a:pPr marL="342900" indent="-342900" eaLnBrk="0" hangingPunct="0">
              <a:lnSpc>
                <a:spcPct val="80000"/>
              </a:lnSpc>
              <a:buFont typeface="Arial" charset="0"/>
              <a:buNone/>
            </a:pPr>
            <a:r>
              <a:rPr lang="pt-BR" sz="1000" b="1">
                <a:latin typeface="Calibri" pitchFamily="34" charset="0"/>
              </a:rPr>
              <a:t>	</a:t>
            </a:r>
          </a:p>
          <a:p>
            <a:pPr marL="342900" indent="-342900" eaLnBrk="0" hangingPunct="0"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..... apostamos na proposta que vocês nos enviaram e no momento estamos trabalhando com 20 escolas que atendem </a:t>
            </a:r>
            <a:r>
              <a:rPr lang="pt-BR" sz="2800" b="1">
                <a:solidFill>
                  <a:srgbClr val="0000C8"/>
                </a:solidFill>
                <a:latin typeface="Calibri" pitchFamily="34" charset="0"/>
              </a:rPr>
              <a:t>alunos de 6º ao 9º</a:t>
            </a:r>
            <a:r>
              <a:rPr lang="pt-BR" sz="2800" b="1">
                <a:latin typeface="Calibri" pitchFamily="34" charset="0"/>
              </a:rPr>
              <a:t> ano do Ensino Fundamental e EJA (Educação de Jovens e Adultos).  Algumas escolas estão </a:t>
            </a:r>
            <a:r>
              <a:rPr lang="pt-BR" sz="2800" b="1">
                <a:solidFill>
                  <a:srgbClr val="0000C8"/>
                </a:solidFill>
                <a:latin typeface="Calibri" pitchFamily="34" charset="0"/>
              </a:rPr>
              <a:t>usando as aulinhas para lerem para seus funcionários</a:t>
            </a:r>
            <a:r>
              <a:rPr lang="pt-BR" sz="2800" b="1">
                <a:latin typeface="Calibri" pitchFamily="34" charset="0"/>
              </a:rPr>
              <a:t> antes do início de seus trabalhos....</a:t>
            </a:r>
          </a:p>
          <a:p>
            <a:pPr marL="342900" indent="-342900" eaLnBrk="0" hangingPunct="0">
              <a:lnSpc>
                <a:spcPct val="80000"/>
              </a:lnSpc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</a:t>
            </a:r>
          </a:p>
          <a:p>
            <a:pPr marL="342900" indent="-342900" eaLnBrk="0" hangingPunct="0">
              <a:lnSpc>
                <a:spcPct val="80000"/>
              </a:lnSpc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</a:t>
            </a:r>
            <a:r>
              <a:rPr lang="pt-BR" sz="2400" b="1">
                <a:latin typeface="Calibri" pitchFamily="34" charset="0"/>
              </a:rPr>
              <a:t>Gracimeire Teles  </a:t>
            </a:r>
          </a:p>
          <a:p>
            <a:pPr marL="342900" indent="-342900" eaLnBrk="0" hangingPunct="0">
              <a:lnSpc>
                <a:spcPct val="80000"/>
              </a:lnSpc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	Assessora responsável pelo acompanhamento e avaliação do programa nas escolas.</a:t>
            </a:r>
          </a:p>
        </p:txBody>
      </p:sp>
      <p:sp>
        <p:nvSpPr>
          <p:cNvPr id="44034" name="Line 5"/>
          <p:cNvSpPr>
            <a:spLocks noChangeShapeType="1"/>
          </p:cNvSpPr>
          <p:nvPr/>
        </p:nvSpPr>
        <p:spPr bwMode="auto">
          <a:xfrm>
            <a:off x="1042988" y="908050"/>
            <a:ext cx="7200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4"/>
          <p:cNvSpPr>
            <a:spLocks noGrp="1"/>
          </p:cNvSpPr>
          <p:nvPr>
            <p:ph type="body" idx="1"/>
          </p:nvPr>
        </p:nvSpPr>
        <p:spPr>
          <a:xfrm>
            <a:off x="457200" y="404813"/>
            <a:ext cx="8229600" cy="6119812"/>
          </a:xfrm>
          <a:gradFill rotWithShape="1">
            <a:gsLst>
              <a:gs pos="0">
                <a:srgbClr val="C0F6F6"/>
              </a:gs>
              <a:gs pos="100000">
                <a:srgbClr val="E9FDFD"/>
              </a:gs>
            </a:gsLst>
            <a:lin ang="5400000" scaled="1"/>
          </a:gradFill>
        </p:spPr>
        <p:txBody>
          <a:bodyPr/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pt-BR" sz="2800" b="1" smtClean="0"/>
              <a:t>	</a:t>
            </a:r>
            <a:r>
              <a:rPr lang="pt-BR" sz="2400" b="1" smtClean="0"/>
              <a:t>From: caminhos2008@gmail.com</a:t>
            </a:r>
            <a:br>
              <a:rPr lang="pt-BR" sz="2400" b="1" smtClean="0"/>
            </a:br>
            <a:r>
              <a:rPr lang="pt-BR" sz="2400" b="1" smtClean="0"/>
              <a:t>To: neuzaasg@hotmail.com</a:t>
            </a:r>
            <a:br>
              <a:rPr lang="pt-BR" sz="2400" b="1" smtClean="0"/>
            </a:br>
            <a:r>
              <a:rPr lang="pt-BR" sz="2400" b="1" smtClean="0"/>
              <a:t>Subject: Re: Valores humanos</a:t>
            </a:r>
            <a:br>
              <a:rPr lang="pt-BR" sz="2400" b="1" smtClean="0"/>
            </a:br>
            <a:r>
              <a:rPr lang="pt-BR" sz="2400" b="1" smtClean="0"/>
              <a:t>Date: Sat, 30 Jan 2010 09:04:58 -0300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endParaRPr lang="pt-BR" sz="2400" b="1" smtClean="0"/>
          </a:p>
          <a:p>
            <a:pPr>
              <a:buFont typeface="Arial" charset="0"/>
              <a:buNone/>
            </a:pPr>
            <a:r>
              <a:rPr lang="pt-BR" sz="2800" b="1" smtClean="0"/>
              <a:t>	Recebemos um ofício da  Superintendência de Guanhães-MG, 14ª SRE, nossa cidade SANTA MARIA DO SUAÇUÌ-MG informando e </a:t>
            </a:r>
            <a:r>
              <a:rPr lang="pt-BR" sz="2800" b="1" smtClean="0">
                <a:solidFill>
                  <a:schemeClr val="hlink"/>
                </a:solidFill>
              </a:rPr>
              <a:t>"quase"</a:t>
            </a:r>
            <a:r>
              <a:rPr lang="pt-BR" sz="2800" b="1" smtClean="0"/>
              <a:t> </a:t>
            </a:r>
            <a:r>
              <a:rPr lang="pt-BR" sz="2800" b="1" smtClean="0">
                <a:solidFill>
                  <a:schemeClr val="hlink"/>
                </a:solidFill>
              </a:rPr>
              <a:t>convocando </a:t>
            </a:r>
            <a:r>
              <a:rPr lang="pt-BR" sz="2800" b="1" smtClean="0"/>
              <a:t>para </a:t>
            </a:r>
            <a:r>
              <a:rPr lang="pt-BR" sz="2800" b="1" smtClean="0">
                <a:solidFill>
                  <a:schemeClr val="hlink"/>
                </a:solidFill>
              </a:rPr>
              <a:t>todas as escolas</a:t>
            </a:r>
            <a:r>
              <a:rPr lang="pt-BR" sz="2800" b="1" smtClean="0"/>
              <a:t> trabalharem o Programa Cinco Minutos de Valores Humanos </a:t>
            </a:r>
            <a:r>
              <a:rPr lang="pt-BR" sz="2800" b="1" smtClean="0">
                <a:solidFill>
                  <a:schemeClr val="hlink"/>
                </a:solidFill>
              </a:rPr>
              <a:t>desde o primeiro dia de aula</a:t>
            </a:r>
            <a:r>
              <a:rPr lang="pt-BR" sz="2800" b="1" smtClean="0"/>
              <a:t>, inclusive trabalhamos hoje o texto "DESCULPAR-SE" (1º Módulo - primeiro semestre).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pt-BR" sz="2800" b="1" smtClean="0"/>
              <a:t>	</a:t>
            </a:r>
          </a:p>
        </p:txBody>
      </p: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4"/>
          <p:cNvSpPr>
            <a:spLocks/>
          </p:cNvSpPr>
          <p:nvPr/>
        </p:nvSpPr>
        <p:spPr bwMode="auto">
          <a:xfrm>
            <a:off x="395288" y="333375"/>
            <a:ext cx="8374062" cy="6191250"/>
          </a:xfrm>
          <a:prstGeom prst="rect">
            <a:avLst/>
          </a:prstGeom>
          <a:gradFill rotWithShape="1">
            <a:gsLst>
              <a:gs pos="0">
                <a:srgbClr val="E9FDFD"/>
              </a:gs>
              <a:gs pos="100000">
                <a:srgbClr val="C0F6F6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pt-BR" b="1">
                <a:latin typeface="Calibri" pitchFamily="34" charset="0"/>
              </a:rPr>
              <a:t>----- Original Message ----- </a:t>
            </a:r>
          </a:p>
          <a:p>
            <a:pPr marL="342900" indent="-342900" eaLnBrk="0" hangingPunct="0">
              <a:lnSpc>
                <a:spcPct val="85000"/>
              </a:lnSpc>
              <a:buFont typeface="Arial" charset="0"/>
              <a:buNone/>
            </a:pPr>
            <a:r>
              <a:rPr lang="pt-BR" b="1">
                <a:latin typeface="Calibri" pitchFamily="34" charset="0"/>
              </a:rPr>
              <a:t>From: </a:t>
            </a:r>
            <a:r>
              <a:rPr lang="pt-BR" b="1">
                <a:latin typeface="Calibri" pitchFamily="34" charset="0"/>
                <a:hlinkClick r:id="rId2" tooltip="escola.129275@educacao.mg.gov.br"/>
              </a:rPr>
              <a:t>escola.129275</a:t>
            </a:r>
            <a:r>
              <a:rPr lang="pt-BR" b="1">
                <a:latin typeface="Calibri" pitchFamily="34" charset="0"/>
              </a:rPr>
              <a:t> </a:t>
            </a:r>
          </a:p>
          <a:p>
            <a:pPr marL="342900" indent="-342900" eaLnBrk="0" hangingPunct="0">
              <a:lnSpc>
                <a:spcPct val="85000"/>
              </a:lnSpc>
              <a:buFont typeface="Arial" charset="0"/>
              <a:buNone/>
            </a:pPr>
            <a:r>
              <a:rPr lang="pt-BR" b="1">
                <a:latin typeface="Calibri" pitchFamily="34" charset="0"/>
              </a:rPr>
              <a:t>To: </a:t>
            </a:r>
            <a:r>
              <a:rPr lang="pt-BR" b="1">
                <a:latin typeface="Calibri" pitchFamily="34" charset="0"/>
                <a:hlinkClick r:id="rId3" tooltip="caminhos@bemviver.org"/>
              </a:rPr>
              <a:t>Caminhos2</a:t>
            </a:r>
            <a:r>
              <a:rPr lang="pt-BR" b="1">
                <a:latin typeface="Calibri" pitchFamily="34" charset="0"/>
              </a:rPr>
              <a:t> </a:t>
            </a:r>
          </a:p>
          <a:p>
            <a:pPr marL="342900" indent="-342900" eaLnBrk="0" hangingPunct="0">
              <a:lnSpc>
                <a:spcPct val="85000"/>
              </a:lnSpc>
              <a:buFont typeface="Arial" charset="0"/>
              <a:buNone/>
            </a:pPr>
            <a:r>
              <a:rPr lang="pt-BR" b="1">
                <a:latin typeface="Calibri" pitchFamily="34" charset="0"/>
              </a:rPr>
              <a:t>Sent: Tuesday, April 14, 2009 11:28 AM</a:t>
            </a:r>
          </a:p>
          <a:p>
            <a:pPr marL="342900" indent="-342900" eaLnBrk="0" hangingPunct="0">
              <a:lnSpc>
                <a:spcPct val="85000"/>
              </a:lnSpc>
              <a:buFont typeface="Arial" charset="0"/>
              <a:buNone/>
            </a:pPr>
            <a:r>
              <a:rPr lang="pt-BR" b="1">
                <a:latin typeface="Calibri" pitchFamily="34" charset="0"/>
              </a:rPr>
              <a:t>Subject: Re: Programa Cinco Minutos de Valores Humanos para a Escola</a:t>
            </a:r>
          </a:p>
          <a:p>
            <a:pPr marL="342900" indent="-342900" eaLnBrk="0" hangingPunct="0">
              <a:lnSpc>
                <a:spcPct val="85000"/>
              </a:lnSpc>
              <a:buFont typeface="Arial" charset="0"/>
              <a:buNone/>
            </a:pPr>
            <a:endParaRPr lang="pt-BR" b="1">
              <a:latin typeface="Calibri" pitchFamily="34" charset="0"/>
            </a:endParaRPr>
          </a:p>
          <a:p>
            <a:pPr marL="342900" indent="-342900" eaLnBrk="0" hangingPunct="0">
              <a:lnSpc>
                <a:spcPct val="85000"/>
              </a:lnSpc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... O Programa foi inicialmente lançado para alunos do 5° Ano, porém, nossa equipe de Professores gostou tanto do material que resolvemos trabalhar com os alunos do 5° ao 9° ano...</a:t>
            </a:r>
          </a:p>
          <a:p>
            <a:pPr marL="342900" indent="-342900" eaLnBrk="0" hangingPunct="0">
              <a:lnSpc>
                <a:spcPct val="85000"/>
              </a:lnSpc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.... </a:t>
            </a:r>
            <a:r>
              <a:rPr lang="pt-BR" sz="2800" b="1">
                <a:solidFill>
                  <a:schemeClr val="hlink"/>
                </a:solidFill>
                <a:latin typeface="Calibri" pitchFamily="34" charset="0"/>
              </a:rPr>
              <a:t>A qualidade dos textos e os assuntos são muito valiosos e nossos alunos sentem falta</a:t>
            </a:r>
            <a:r>
              <a:rPr lang="pt-BR" sz="2800" b="1">
                <a:latin typeface="Calibri" pitchFamily="34" charset="0"/>
              </a:rPr>
              <a:t>. (Semana passada, houve um contratempo na escola e não conseguimos imprimir à tempo a aula daquele dia. A reclamação foi geral, </a:t>
            </a:r>
            <a:r>
              <a:rPr lang="pt-BR" sz="2800" b="1">
                <a:solidFill>
                  <a:schemeClr val="hlink"/>
                </a:solidFill>
                <a:latin typeface="Calibri" pitchFamily="34" charset="0"/>
              </a:rPr>
              <a:t>todos os alunos cobraram</a:t>
            </a:r>
            <a:r>
              <a:rPr lang="pt-BR" sz="2800" b="1">
                <a:latin typeface="Calibri" pitchFamily="34" charset="0"/>
              </a:rPr>
              <a:t>)</a:t>
            </a:r>
          </a:p>
          <a:p>
            <a:pPr marL="342900" indent="-342900" eaLnBrk="0" hangingPunct="0">
              <a:lnSpc>
                <a:spcPct val="85000"/>
              </a:lnSpc>
              <a:buFont typeface="Arial" charset="0"/>
              <a:buNone/>
            </a:pPr>
            <a:endParaRPr lang="pt-BR" sz="2800" b="1">
              <a:latin typeface="Calibri" pitchFamily="34" charset="0"/>
            </a:endParaRPr>
          </a:p>
          <a:p>
            <a:pPr marL="342900" indent="-342900" eaLnBrk="0" hangingPunct="0">
              <a:lnSpc>
                <a:spcPct val="85000"/>
              </a:lnSpc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</a:t>
            </a:r>
            <a:r>
              <a:rPr lang="pt-BR" sz="2400" b="1">
                <a:latin typeface="Calibri" pitchFamily="34" charset="0"/>
              </a:rPr>
              <a:t>Atenciosamente, </a:t>
            </a:r>
          </a:p>
          <a:p>
            <a:pPr marL="342900" indent="-342900" eaLnBrk="0" hangingPunct="0">
              <a:lnSpc>
                <a:spcPct val="85000"/>
              </a:lnSpc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	Silvânia Brito - Diretora da E. E. "João Felisberto da Costa"</a:t>
            </a:r>
          </a:p>
        </p:txBody>
      </p:sp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4"/>
          <p:cNvSpPr>
            <a:spLocks/>
          </p:cNvSpPr>
          <p:nvPr/>
        </p:nvSpPr>
        <p:spPr bwMode="auto">
          <a:xfrm>
            <a:off x="539750" y="404813"/>
            <a:ext cx="8229600" cy="6048375"/>
          </a:xfrm>
          <a:prstGeom prst="rect">
            <a:avLst/>
          </a:prstGeom>
          <a:gradFill rotWithShape="1">
            <a:gsLst>
              <a:gs pos="0">
                <a:srgbClr val="E9FDFD"/>
              </a:gs>
              <a:gs pos="100000">
                <a:srgbClr val="C0F6F6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buFont typeface="Arial" charset="0"/>
              <a:buNone/>
            </a:pPr>
            <a:r>
              <a:rPr lang="pt-BR" sz="3000" b="1">
                <a:latin typeface="Calibri" pitchFamily="34" charset="0"/>
              </a:rPr>
              <a:t>Estadual Justino Ruas</a:t>
            </a:r>
          </a:p>
          <a:p>
            <a:pPr marL="342900" indent="-342900" algn="ctr" eaLnBrk="0" hangingPunct="0">
              <a:buFont typeface="Arial" charset="0"/>
              <a:buNone/>
            </a:pPr>
            <a:endParaRPr lang="pt-BR" sz="1200" b="1">
              <a:latin typeface="Calibri" pitchFamily="34" charset="0"/>
            </a:endParaRPr>
          </a:p>
          <a:p>
            <a:pPr marL="342900" indent="-342900" eaLnBrk="0" hangingPunct="0">
              <a:buFont typeface="Arial" charset="0"/>
              <a:buNone/>
            </a:pPr>
            <a:r>
              <a:rPr lang="pt-BR" sz="3200" b="1">
                <a:latin typeface="Calibri" pitchFamily="34" charset="0"/>
              </a:rPr>
              <a:t>	</a:t>
            </a:r>
            <a:r>
              <a:rPr lang="pt-BR" sz="3000" b="1">
                <a:latin typeface="Calibri" pitchFamily="34" charset="0"/>
              </a:rPr>
              <a:t>Já trabalhamos com as 100 aulas do primeiro semestre e foi de </a:t>
            </a:r>
            <a:r>
              <a:rPr lang="pt-BR" sz="3000" b="1">
                <a:solidFill>
                  <a:schemeClr val="hlink"/>
                </a:solidFill>
                <a:latin typeface="Calibri" pitchFamily="34" charset="0"/>
              </a:rPr>
              <a:t>grande valia</a:t>
            </a:r>
            <a:r>
              <a:rPr lang="pt-BR" sz="3000" b="1">
                <a:latin typeface="Calibri" pitchFamily="34" charset="0"/>
              </a:rPr>
              <a:t> para nossa  escola. Nossos alunos </a:t>
            </a:r>
            <a:r>
              <a:rPr lang="pt-BR" sz="3000" b="1">
                <a:solidFill>
                  <a:schemeClr val="hlink"/>
                </a:solidFill>
                <a:latin typeface="Calibri" pitchFamily="34" charset="0"/>
              </a:rPr>
              <a:t>estão mais comprometidos, conscientes e desenvolvem no dia-a-dia as práticas de valores humanos.</a:t>
            </a:r>
            <a:r>
              <a:rPr lang="pt-BR" sz="3000" b="1">
                <a:latin typeface="Calibri" pitchFamily="34" charset="0"/>
              </a:rPr>
              <a:t> Gostaríamos se possível nos enviar as aulas de 100 a 200, pois apagaram o e-mail contendo as referidas aulas.</a:t>
            </a:r>
            <a:br>
              <a:rPr lang="pt-BR" sz="3000" b="1">
                <a:latin typeface="Calibri" pitchFamily="34" charset="0"/>
              </a:rPr>
            </a:br>
            <a:r>
              <a:rPr lang="pt-BR" sz="3000" b="1">
                <a:latin typeface="Calibri" pitchFamily="34" charset="0"/>
              </a:rPr>
              <a:t>Certos de vossa atenção, antecipamos os nossos agradecimentos.</a:t>
            </a:r>
            <a:br>
              <a:rPr lang="pt-BR" sz="3000" b="1">
                <a:latin typeface="Calibri" pitchFamily="34" charset="0"/>
              </a:rPr>
            </a:br>
            <a:r>
              <a:rPr lang="pt-BR" sz="1400" b="1">
                <a:latin typeface="Calibri" pitchFamily="34" charset="0"/>
              </a:rPr>
              <a:t>          </a:t>
            </a:r>
            <a:br>
              <a:rPr lang="pt-BR" sz="1400" b="1">
                <a:latin typeface="Calibri" pitchFamily="34" charset="0"/>
              </a:rPr>
            </a:br>
            <a:r>
              <a:rPr lang="pt-BR" sz="3000" b="1">
                <a:latin typeface="Calibri" pitchFamily="34" charset="0"/>
              </a:rPr>
              <a:t>Direção e demais funcionários da Escola...</a:t>
            </a:r>
          </a:p>
        </p:txBody>
      </p:sp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4"/>
          <p:cNvSpPr>
            <a:spLocks/>
          </p:cNvSpPr>
          <p:nvPr/>
        </p:nvSpPr>
        <p:spPr bwMode="auto">
          <a:xfrm>
            <a:off x="468313" y="333375"/>
            <a:ext cx="8229600" cy="6048375"/>
          </a:xfrm>
          <a:prstGeom prst="rect">
            <a:avLst/>
          </a:prstGeom>
          <a:gradFill rotWithShape="1">
            <a:gsLst>
              <a:gs pos="0">
                <a:srgbClr val="C0F6F6"/>
              </a:gs>
              <a:gs pos="100000">
                <a:srgbClr val="E9FDF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pt-BR" sz="2000" b="1">
                <a:latin typeface="Calibri" pitchFamily="34" charset="0"/>
              </a:rPr>
              <a:t>----- Original Message ----- </a:t>
            </a: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pt-BR" sz="2000" b="1">
                <a:latin typeface="Calibri" pitchFamily="34" charset="0"/>
              </a:rPr>
              <a:t>From: </a:t>
            </a:r>
            <a:r>
              <a:rPr lang="pt-BR" sz="2000" b="1">
                <a:latin typeface="Calibri" pitchFamily="34" charset="0"/>
                <a:hlinkClick r:id="rId2" tooltip="luciacde@yahoo.com.br"/>
              </a:rPr>
              <a:t>Lucia CDE</a:t>
            </a:r>
            <a:r>
              <a:rPr lang="pt-BR" sz="2000" b="1">
                <a:latin typeface="Calibri" pitchFamily="34" charset="0"/>
              </a:rPr>
              <a:t> </a:t>
            </a: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pt-BR" sz="2000" b="1">
                <a:latin typeface="Calibri" pitchFamily="34" charset="0"/>
              </a:rPr>
              <a:t>To: </a:t>
            </a:r>
            <a:r>
              <a:rPr lang="pt-BR" sz="2000" b="1">
                <a:latin typeface="Calibri" pitchFamily="34" charset="0"/>
                <a:hlinkClick r:id="rId3" tooltip="caminhos2008@gmail.com"/>
              </a:rPr>
              <a:t>Caminhos2008</a:t>
            </a:r>
            <a:r>
              <a:rPr lang="pt-BR" sz="2000" b="1">
                <a:latin typeface="Calibri" pitchFamily="34" charset="0"/>
              </a:rPr>
              <a:t> </a:t>
            </a:r>
            <a:endParaRPr lang="en-US" sz="2000" b="1">
              <a:latin typeface="Calibri" pitchFamily="34" charset="0"/>
            </a:endParaRP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Sent: Tuesday, July 05, 2011 2:40 PM</a:t>
            </a: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en-US" sz="2000" b="1">
                <a:latin typeface="Calibri" pitchFamily="34" charset="0"/>
              </a:rPr>
              <a:t>Subject: Re:</a:t>
            </a:r>
            <a:endParaRPr lang="pt-BR" sz="2000" b="1">
              <a:latin typeface="Calibri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CARA SENHORA, PAZ E BEM!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 	Sou Lucia Barros - Coordenadora Escolar da E.E.F.M FREI POLICARPO, situada em Canindé- Ceará. 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As turmas são de 1ª ANO DO </a:t>
            </a:r>
            <a:r>
              <a:rPr lang="pt-BR" sz="2800" b="1">
                <a:solidFill>
                  <a:schemeClr val="hlink"/>
                </a:solidFill>
                <a:latin typeface="Calibri" pitchFamily="34" charset="0"/>
              </a:rPr>
              <a:t>ENSINO MÉDIO</a:t>
            </a:r>
            <a:r>
              <a:rPr lang="pt-BR" sz="2800" b="1">
                <a:latin typeface="Calibri" pitchFamily="34" charset="0"/>
              </a:rPr>
              <a:t>, totalizando </a:t>
            </a:r>
            <a:r>
              <a:rPr lang="pt-BR" sz="2800" b="1">
                <a:solidFill>
                  <a:schemeClr val="hlink"/>
                </a:solidFill>
                <a:latin typeface="Calibri" pitchFamily="34" charset="0"/>
              </a:rPr>
              <a:t>nove (09) turmas</a:t>
            </a:r>
            <a:r>
              <a:rPr lang="pt-BR" sz="2800" b="1">
                <a:latin typeface="Calibri" pitchFamily="34" charset="0"/>
              </a:rPr>
              <a:t> nos turnos manhã, tarde e noite.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...... é um </a:t>
            </a:r>
            <a:r>
              <a:rPr lang="pt-BR" sz="2800" b="1">
                <a:solidFill>
                  <a:schemeClr val="hlink"/>
                </a:solidFill>
                <a:latin typeface="Calibri" pitchFamily="34" charset="0"/>
              </a:rPr>
              <a:t>material riquíssimo</a:t>
            </a:r>
            <a:r>
              <a:rPr lang="pt-BR" sz="2800" b="1">
                <a:latin typeface="Calibri" pitchFamily="34" charset="0"/>
              </a:rPr>
              <a:t> que pode ser utilizado nas aulas .....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endParaRPr lang="pt-BR" sz="1000" b="1">
              <a:latin typeface="Calibri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endParaRPr lang="pt-BR" sz="1000" b="1">
              <a:latin typeface="Calibri" pitchFamily="34" charset="0"/>
            </a:endParaRP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Abraços </a:t>
            </a: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Lucia Barros</a:t>
            </a: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Coordenadora escolar</a:t>
            </a:r>
          </a:p>
        </p:txBody>
      </p:sp>
    </p:spTree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4"/>
          <p:cNvSpPr>
            <a:spLocks/>
          </p:cNvSpPr>
          <p:nvPr/>
        </p:nvSpPr>
        <p:spPr bwMode="auto">
          <a:xfrm>
            <a:off x="395288" y="549275"/>
            <a:ext cx="8229600" cy="5975350"/>
          </a:xfrm>
          <a:prstGeom prst="rect">
            <a:avLst/>
          </a:prstGeom>
          <a:gradFill rotWithShape="1">
            <a:gsLst>
              <a:gs pos="0">
                <a:srgbClr val="C0F6F6"/>
              </a:gs>
              <a:gs pos="100000">
                <a:srgbClr val="E9FDF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</a:t>
            </a:r>
          </a:p>
          <a:p>
            <a:pPr marL="342900" indent="-342900" eaLnBrk="0" hangingPunct="0">
              <a:lnSpc>
                <a:spcPct val="70000"/>
              </a:lnSpc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</a:t>
            </a:r>
            <a:r>
              <a:rPr lang="pt-BR" sz="2400" b="1">
                <a:latin typeface="Calibri" pitchFamily="34" charset="0"/>
              </a:rPr>
              <a:t>From: caminhos@bemviver.org</a:t>
            </a:r>
            <a:br>
              <a:rPr lang="pt-BR" sz="2400" b="1">
                <a:latin typeface="Calibri" pitchFamily="34" charset="0"/>
              </a:rPr>
            </a:br>
            <a:r>
              <a:rPr lang="pt-BR" sz="2400" b="1">
                <a:latin typeface="Calibri" pitchFamily="34" charset="0"/>
              </a:rPr>
              <a:t>To: silva_nia_@hotmail.com</a:t>
            </a:r>
            <a:br>
              <a:rPr lang="pt-BR" sz="2400" b="1">
                <a:latin typeface="Calibri" pitchFamily="34" charset="0"/>
              </a:rPr>
            </a:br>
            <a:r>
              <a:rPr lang="pt-BR" sz="2400" b="1">
                <a:latin typeface="Calibri" pitchFamily="34" charset="0"/>
              </a:rPr>
              <a:t>Subject: Re: O livro Ensinando Valores Humanos a Crianças e Adolescentes</a:t>
            </a:r>
            <a:br>
              <a:rPr lang="pt-BR" sz="2400" b="1">
                <a:latin typeface="Calibri" pitchFamily="34" charset="0"/>
              </a:rPr>
            </a:br>
            <a:r>
              <a:rPr lang="pt-BR" sz="2400" b="1">
                <a:latin typeface="Calibri" pitchFamily="34" charset="0"/>
              </a:rPr>
              <a:t>Date: Mon, 18 Jan 2010 09:04:21 -0300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endParaRPr lang="pt-BR" sz="2400" b="1">
              <a:latin typeface="Calibri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AGRADEÇO DE CORAÇÃO PELO MATERIAL ENVIADO, VAI SER DE </a:t>
            </a:r>
            <a:r>
              <a:rPr lang="pt-BR" sz="2800" b="1">
                <a:solidFill>
                  <a:schemeClr val="hlink"/>
                </a:solidFill>
                <a:latin typeface="Calibri" pitchFamily="34" charset="0"/>
              </a:rPr>
              <a:t>GRANDE UTILIDADE</a:t>
            </a:r>
            <a:r>
              <a:rPr lang="pt-BR" sz="2800" b="1">
                <a:latin typeface="Calibri" pitchFamily="34" charset="0"/>
              </a:rPr>
              <a:t>, POIS ALEM DE SER TRABALHADO NA ESCOLA SERVIRÁ DE BASE PARA UM </a:t>
            </a:r>
            <a:r>
              <a:rPr lang="pt-BR" sz="2800" b="1">
                <a:solidFill>
                  <a:schemeClr val="hlink"/>
                </a:solidFill>
                <a:latin typeface="Calibri" pitchFamily="34" charset="0"/>
              </a:rPr>
              <a:t>PROJETO QUE SERA DESENVOLVIDO NA CADEIA</a:t>
            </a:r>
            <a:r>
              <a:rPr lang="pt-BR" sz="2800" b="1">
                <a:latin typeface="Calibri" pitchFamily="34" charset="0"/>
              </a:rPr>
              <a:t> AQUI DE MINHA CIDADE.</a:t>
            </a:r>
            <a:br>
              <a:rPr lang="pt-BR" sz="2800" b="1">
                <a:latin typeface="Calibri" pitchFamily="34" charset="0"/>
              </a:rPr>
            </a:br>
            <a:r>
              <a:rPr lang="pt-BR" sz="2800" b="1">
                <a:latin typeface="Calibri" pitchFamily="34" charset="0"/>
              </a:rPr>
              <a:t>DEUS ABENÇOE!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</a:pPr>
            <a:endParaRPr lang="pt-BR" sz="2800" b="1">
              <a:solidFill>
                <a:schemeClr val="hlink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4"/>
          <p:cNvSpPr>
            <a:spLocks/>
          </p:cNvSpPr>
          <p:nvPr/>
        </p:nvSpPr>
        <p:spPr bwMode="auto">
          <a:xfrm>
            <a:off x="468313" y="404813"/>
            <a:ext cx="8229600" cy="6048375"/>
          </a:xfrm>
          <a:prstGeom prst="rect">
            <a:avLst/>
          </a:prstGeom>
          <a:gradFill rotWithShape="1">
            <a:gsLst>
              <a:gs pos="0">
                <a:srgbClr val="C0F6F6"/>
              </a:gs>
              <a:gs pos="100000">
                <a:srgbClr val="E9FDFD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75000"/>
              </a:lnSpc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----- Original Message ----- </a:t>
            </a:r>
          </a:p>
          <a:p>
            <a:pPr marL="342900" indent="-342900" eaLnBrk="0" hangingPunct="0">
              <a:lnSpc>
                <a:spcPct val="75000"/>
              </a:lnSpc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From: </a:t>
            </a:r>
            <a:r>
              <a:rPr lang="pt-BR" sz="2400" b="1">
                <a:latin typeface="Calibri" pitchFamily="34" charset="0"/>
                <a:hlinkClick r:id="rId2" tooltip="alcineibarbosa@yahoo.com.br"/>
              </a:rPr>
              <a:t>Alcinei Alves Barbosa</a:t>
            </a:r>
            <a:r>
              <a:rPr lang="pt-BR" sz="2400" b="1">
                <a:latin typeface="Calibri" pitchFamily="34" charset="0"/>
              </a:rPr>
              <a:t> </a:t>
            </a:r>
          </a:p>
          <a:p>
            <a:pPr marL="342900" indent="-342900" eaLnBrk="0" hangingPunct="0">
              <a:lnSpc>
                <a:spcPct val="75000"/>
              </a:lnSpc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To: </a:t>
            </a:r>
            <a:r>
              <a:rPr lang="pt-BR" sz="2400" b="1">
                <a:latin typeface="Calibri" pitchFamily="34" charset="0"/>
                <a:hlinkClick r:id="rId3" tooltip="caminhos2008@gmail.com"/>
              </a:rPr>
              <a:t>Saara Nousiainen</a:t>
            </a:r>
            <a:r>
              <a:rPr lang="pt-BR" sz="2400" b="1">
                <a:latin typeface="Calibri" pitchFamily="34" charset="0"/>
              </a:rPr>
              <a:t> </a:t>
            </a:r>
          </a:p>
          <a:p>
            <a:pPr marL="342900" indent="-342900" eaLnBrk="0" hangingPunct="0">
              <a:lnSpc>
                <a:spcPct val="75000"/>
              </a:lnSpc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Cc: </a:t>
            </a:r>
            <a:r>
              <a:rPr lang="pt-BR" sz="2400" b="1">
                <a:latin typeface="Calibri" pitchFamily="34" charset="0"/>
                <a:hlinkClick r:id="rId2" tooltip="alcineibarbosa@yahoo.com.br"/>
              </a:rPr>
              <a:t>ALCINEI ALVES BARBOSA</a:t>
            </a:r>
            <a:r>
              <a:rPr lang="pt-BR" sz="2400" b="1">
                <a:latin typeface="Calibri" pitchFamily="34" charset="0"/>
              </a:rPr>
              <a:t> </a:t>
            </a:r>
          </a:p>
          <a:p>
            <a:pPr marL="342900" indent="-342900" eaLnBrk="0" hangingPunct="0">
              <a:lnSpc>
                <a:spcPct val="75000"/>
              </a:lnSpc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Sent: Saturday, April 17, 2010 11:49 PM</a:t>
            </a:r>
          </a:p>
          <a:p>
            <a:pPr marL="342900" indent="-342900" eaLnBrk="0" hangingPunct="0">
              <a:lnSpc>
                <a:spcPct val="75000"/>
              </a:lnSpc>
              <a:buFont typeface="Arial" charset="0"/>
              <a:buNone/>
            </a:pPr>
            <a:r>
              <a:rPr lang="pt-BR" sz="2400" b="1">
                <a:latin typeface="Calibri" pitchFamily="34" charset="0"/>
              </a:rPr>
              <a:t>Subject: Re: Novas aulas de valores humanos para a escola</a:t>
            </a:r>
          </a:p>
          <a:p>
            <a:pPr marL="342900" indent="-342900" eaLnBrk="0" hangingPunct="0">
              <a:buFont typeface="Arial" charset="0"/>
              <a:buNone/>
            </a:pPr>
            <a:endParaRPr lang="pt-BR" sz="2800" b="1">
              <a:latin typeface="Calibri" pitchFamily="34" charset="0"/>
            </a:endParaRPr>
          </a:p>
          <a:p>
            <a:pPr marL="342900" indent="-342900" eaLnBrk="0" hangingPunct="0"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BELÍSSIMO PROJETO. NA ESCOLA ESTADUAL SANTOS DUMONT NA CIDADE DE PAI PEDRO MINAS GERAIS ESTÁ SENDO DESENVOLVIDO COM </a:t>
            </a:r>
            <a:r>
              <a:rPr lang="pt-BR" sz="2800" b="1">
                <a:solidFill>
                  <a:srgbClr val="0000C8"/>
                </a:solidFill>
                <a:latin typeface="Calibri" pitchFamily="34" charset="0"/>
              </a:rPr>
              <a:t>PARTICIPAÇÃO EM MASSA DOS ALUNOS E PROFESSORES</a:t>
            </a:r>
            <a:r>
              <a:rPr lang="pt-BR" sz="2800" b="1">
                <a:latin typeface="Calibri" pitchFamily="34" charset="0"/>
              </a:rPr>
              <a:t>. PARABÉNS PARA A EQUIPE QUE ELABOROU ESSE MATERIAL. </a:t>
            </a:r>
          </a:p>
          <a:p>
            <a:pPr marL="342900" indent="-342900" eaLnBrk="0" hangingPunct="0"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ATENCIOSAMENTE</a:t>
            </a:r>
          </a:p>
          <a:p>
            <a:pPr marL="342900" indent="-342900" eaLnBrk="0" hangingPunct="0"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ALCINEI ALVES </a:t>
            </a:r>
          </a:p>
          <a:p>
            <a:pPr marL="342900" indent="-342900" eaLnBrk="0" hangingPunct="0">
              <a:buFont typeface="Arial" charset="0"/>
              <a:buNone/>
            </a:pPr>
            <a:r>
              <a:rPr lang="pt-BR" sz="2800" b="1">
                <a:latin typeface="Calibri" pitchFamily="34" charset="0"/>
              </a:rPr>
              <a:t>	SUPERVISORA DA ESCOLA ACIMA CITADA.</a:t>
            </a:r>
          </a:p>
        </p:txBody>
      </p:sp>
    </p:spTree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3"/>
          <p:cNvSpPr>
            <a:spLocks noGrp="1"/>
          </p:cNvSpPr>
          <p:nvPr>
            <p:ph type="body" idx="1"/>
          </p:nvPr>
        </p:nvSpPr>
        <p:spPr>
          <a:xfrm>
            <a:off x="468313" y="333375"/>
            <a:ext cx="8229600" cy="5821363"/>
          </a:xfrm>
          <a:gradFill rotWithShape="1">
            <a:gsLst>
              <a:gs pos="0">
                <a:srgbClr val="C0F6F6"/>
              </a:gs>
              <a:gs pos="100000">
                <a:srgbClr val="E9FDFD"/>
              </a:gs>
            </a:gsLst>
            <a:lin ang="5400000" scaled="1"/>
          </a:gradFill>
        </p:spPr>
        <p:txBody>
          <a:bodyPr/>
          <a:lstStyle/>
          <a:p>
            <a:pPr>
              <a:lnSpc>
                <a:spcPct val="75000"/>
              </a:lnSpc>
              <a:spcBef>
                <a:spcPct val="0"/>
              </a:spcBef>
              <a:buFont typeface="Arial" charset="0"/>
              <a:buNone/>
            </a:pPr>
            <a:endParaRPr lang="en-US" b="1" smtClean="0"/>
          </a:p>
          <a:p>
            <a:pPr>
              <a:lnSpc>
                <a:spcPct val="75000"/>
              </a:lnSpc>
              <a:spcBef>
                <a:spcPct val="0"/>
              </a:spcBef>
              <a:buFont typeface="Arial" charset="0"/>
              <a:buNone/>
            </a:pPr>
            <a:r>
              <a:rPr lang="en-US" b="1" smtClean="0"/>
              <a:t>From:</a:t>
            </a:r>
            <a:r>
              <a:rPr lang="en-US" smtClean="0"/>
              <a:t> </a:t>
            </a:r>
            <a:r>
              <a:rPr lang="en-US" b="1" smtClean="0">
                <a:hlinkClick r:id="rId2" tooltip="alzai_sales@hotmail.com"/>
              </a:rPr>
              <a:t>Alzai Amorim</a:t>
            </a:r>
            <a:r>
              <a:rPr lang="en-US" b="1" smtClean="0"/>
              <a:t> </a:t>
            </a:r>
          </a:p>
          <a:p>
            <a:pPr>
              <a:lnSpc>
                <a:spcPct val="75000"/>
              </a:lnSpc>
              <a:spcBef>
                <a:spcPct val="0"/>
              </a:spcBef>
              <a:buFont typeface="Arial" charset="0"/>
              <a:buNone/>
            </a:pPr>
            <a:r>
              <a:rPr lang="en-US" b="1" smtClean="0"/>
              <a:t>To: </a:t>
            </a:r>
            <a:r>
              <a:rPr lang="en-US" b="1" smtClean="0">
                <a:hlinkClick r:id="rId3" tooltip="caminhos2008@gmail.com"/>
              </a:rPr>
              <a:t>caminhos2008@gmail.com</a:t>
            </a:r>
            <a:r>
              <a:rPr lang="en-US" b="1" smtClean="0"/>
              <a:t> </a:t>
            </a:r>
          </a:p>
          <a:p>
            <a:pPr>
              <a:lnSpc>
                <a:spcPct val="75000"/>
              </a:lnSpc>
              <a:spcBef>
                <a:spcPct val="0"/>
              </a:spcBef>
              <a:buFont typeface="Arial" charset="0"/>
              <a:buNone/>
            </a:pPr>
            <a:r>
              <a:rPr lang="en-US" b="1" smtClean="0"/>
              <a:t>Sent: Friday, May 20, 2011 9:00 AM</a:t>
            </a:r>
          </a:p>
          <a:p>
            <a:pPr>
              <a:lnSpc>
                <a:spcPct val="75000"/>
              </a:lnSpc>
              <a:spcBef>
                <a:spcPct val="0"/>
              </a:spcBef>
              <a:buFont typeface="Arial" charset="0"/>
              <a:buNone/>
            </a:pPr>
            <a:r>
              <a:rPr lang="en-US" b="1" smtClean="0"/>
              <a:t>Subject: Valores Humanos</a:t>
            </a:r>
            <a:endParaRPr lang="pt-BR" b="1" smtClean="0"/>
          </a:p>
          <a:p>
            <a:pPr>
              <a:buFont typeface="Arial" charset="0"/>
              <a:buNone/>
            </a:pPr>
            <a:r>
              <a:rPr lang="pt-BR" b="1" smtClean="0"/>
              <a:t>	</a:t>
            </a:r>
          </a:p>
          <a:p>
            <a:pPr>
              <a:buFont typeface="Arial" charset="0"/>
              <a:buNone/>
            </a:pPr>
            <a:r>
              <a:rPr lang="pt-BR" b="1" smtClean="0"/>
              <a:t>	Olá, Saara.</a:t>
            </a:r>
          </a:p>
          <a:p>
            <a:pPr>
              <a:buFont typeface="Arial" charset="0"/>
              <a:buNone/>
            </a:pPr>
            <a:r>
              <a:rPr lang="pt-BR" b="1" smtClean="0"/>
              <a:t> 	Desde 2008 trabalhamos com Cinco Minutos de Valores Humanos. </a:t>
            </a:r>
            <a:r>
              <a:rPr lang="pt-BR" b="1" smtClean="0">
                <a:solidFill>
                  <a:schemeClr val="hlink"/>
                </a:solidFill>
              </a:rPr>
              <a:t>Obtivemos resultados excelentes......</a:t>
            </a:r>
          </a:p>
          <a:p>
            <a:pPr>
              <a:buFont typeface="Arial" charset="0"/>
              <a:buNone/>
            </a:pPr>
            <a:r>
              <a:rPr lang="pt-BR" b="1" smtClean="0"/>
              <a:t>	Municipio de Coroatá - MA</a:t>
            </a:r>
            <a:r>
              <a:rPr lang="pt-BR" smtClean="0"/>
              <a:t> </a:t>
            </a:r>
          </a:p>
        </p:txBody>
      </p:sp>
    </p:spTree>
  </p:cSld>
  <p:clrMapOvr>
    <a:masterClrMapping/>
  </p:clrMapOvr>
  <p:transition spd="slow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3"/>
          <p:cNvSpPr>
            <a:spLocks noGrp="1"/>
          </p:cNvSpPr>
          <p:nvPr>
            <p:ph type="body"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b="1" smtClean="0"/>
              <a:t> </a:t>
            </a:r>
          </a:p>
        </p:txBody>
      </p:sp>
      <p:sp>
        <p:nvSpPr>
          <p:cNvPr id="52226" name="Rectangle 4"/>
          <p:cNvSpPr>
            <a:spLocks noChangeArrowheads="1"/>
          </p:cNvSpPr>
          <p:nvPr/>
        </p:nvSpPr>
        <p:spPr bwMode="auto">
          <a:xfrm>
            <a:off x="468313" y="3584575"/>
            <a:ext cx="8243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pt-BR"/>
          </a:p>
        </p:txBody>
      </p:sp>
      <p:sp>
        <p:nvSpPr>
          <p:cNvPr id="3" name="Título 1"/>
          <p:cNvSpPr>
            <a:spLocks/>
          </p:cNvSpPr>
          <p:nvPr/>
        </p:nvSpPr>
        <p:spPr bwMode="auto">
          <a:xfrm>
            <a:off x="323850" y="404813"/>
            <a:ext cx="8569325" cy="5976937"/>
          </a:xfrm>
          <a:prstGeom prst="rect">
            <a:avLst/>
          </a:prstGeom>
          <a:gradFill rotWithShape="1">
            <a:gsLst>
              <a:gs pos="0">
                <a:srgbClr val="C9F8F7"/>
              </a:gs>
              <a:gs pos="100000">
                <a:srgbClr val="83DBED"/>
              </a:gs>
            </a:gsLst>
            <a:lin ang="5400000" scaled="1"/>
          </a:gradFill>
          <a:ln w="19050" algn="ctr">
            <a:solidFill>
              <a:schemeClr val="accent2"/>
            </a:solidFill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r>
              <a:rPr lang="pt-BR" sz="3200">
                <a:latin typeface="Calibri" pitchFamily="34" charset="0"/>
              </a:rPr>
              <a:t>			</a:t>
            </a:r>
            <a:r>
              <a:rPr lang="pt-BR" sz="3200" b="1">
                <a:solidFill>
                  <a:srgbClr val="0000C8"/>
                </a:solidFill>
                <a:latin typeface="Calibri" pitchFamily="34" charset="0"/>
              </a:rPr>
              <a:t>Cinco minutos</a:t>
            </a:r>
            <a:r>
              <a:rPr lang="pt-BR" sz="3200" b="1">
                <a:latin typeface="Calibri" pitchFamily="34" charset="0"/>
              </a:rPr>
              <a:t> é um tempo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curto</a:t>
            </a:r>
            <a:r>
              <a:rPr lang="pt-BR" sz="3200" b="1">
                <a:latin typeface="Calibri" pitchFamily="34" charset="0"/>
              </a:rPr>
              <a:t> 			o bastante para não atrapalhar o 			andamento normal das </a:t>
            </a:r>
          </a:p>
          <a:p>
            <a:pPr>
              <a:defRPr/>
            </a:pPr>
            <a:r>
              <a:rPr lang="pt-BR" sz="3200" b="1">
                <a:latin typeface="Calibri" pitchFamily="34" charset="0"/>
              </a:rPr>
              <a:t>			atividades escolares, mas é 				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grande o suficiente</a:t>
            </a:r>
            <a:r>
              <a:rPr lang="pt-BR" sz="3200" b="1">
                <a:latin typeface="Calibri" pitchFamily="34" charset="0"/>
              </a:rPr>
              <a:t> para infundir nas novas gerações </a:t>
            </a:r>
            <a:r>
              <a:rPr lang="pt-BR" sz="3200" b="1">
                <a:solidFill>
                  <a:schemeClr val="hlink"/>
                </a:solidFill>
                <a:latin typeface="Calibri" pitchFamily="34" charset="0"/>
              </a:rPr>
              <a:t>valores e mudanças na mentalidade</a:t>
            </a:r>
            <a:r>
              <a:rPr lang="pt-BR" sz="3200" b="1">
                <a:latin typeface="Calibri" pitchFamily="34" charset="0"/>
              </a:rPr>
              <a:t>, que farão toda a diferença em seu futuro e no futuro da sociedade na qual estiverem inseridos.  </a:t>
            </a:r>
          </a:p>
        </p:txBody>
      </p:sp>
      <p:pic>
        <p:nvPicPr>
          <p:cNvPr id="52228" name="Picture 6" descr="relog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125538"/>
            <a:ext cx="21336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4"/>
          <p:cNvSpPr>
            <a:spLocks noGrp="1"/>
          </p:cNvSpPr>
          <p:nvPr>
            <p:ph type="body" idx="1"/>
          </p:nvPr>
        </p:nvSpPr>
        <p:spPr>
          <a:xfrm>
            <a:off x="457200" y="549275"/>
            <a:ext cx="8229600" cy="5832475"/>
          </a:xfrm>
          <a:gradFill rotWithShape="1">
            <a:gsLst>
              <a:gs pos="0">
                <a:srgbClr val="83DBED"/>
              </a:gs>
              <a:gs pos="100000">
                <a:srgbClr val="B2F4F2"/>
              </a:gs>
            </a:gsLst>
            <a:lin ang="5400000" scaled="1"/>
          </a:gradFill>
        </p:spPr>
        <p:txBody>
          <a:bodyPr/>
          <a:lstStyle/>
          <a:p>
            <a:pPr algn="ctr">
              <a:buFont typeface="Arial" charset="0"/>
              <a:buNone/>
            </a:pPr>
            <a:endParaRPr lang="pt-BR" sz="4400" b="1" smtClean="0"/>
          </a:p>
          <a:p>
            <a:pPr algn="ctr">
              <a:buFont typeface="Arial" charset="0"/>
              <a:buNone/>
            </a:pPr>
            <a:endParaRPr lang="pt-BR" sz="4400" b="1" smtClean="0"/>
          </a:p>
          <a:p>
            <a:pPr algn="ctr">
              <a:buFont typeface="Arial" charset="0"/>
              <a:buNone/>
            </a:pPr>
            <a:endParaRPr lang="pt-BR" sz="4400" b="1" smtClean="0"/>
          </a:p>
          <a:p>
            <a:pPr algn="ctr">
              <a:buFont typeface="Arial" charset="0"/>
              <a:buNone/>
            </a:pPr>
            <a:endParaRPr lang="pt-BR" sz="4400" b="1" smtClean="0"/>
          </a:p>
          <a:p>
            <a:pPr algn="ctr">
              <a:buFont typeface="Arial" charset="0"/>
              <a:buNone/>
            </a:pPr>
            <a:r>
              <a:rPr lang="pt-BR" sz="4400" b="1" smtClean="0"/>
              <a:t>A nação brasileira clama por </a:t>
            </a:r>
            <a:br>
              <a:rPr lang="pt-BR" sz="4400" b="1" smtClean="0"/>
            </a:br>
            <a:r>
              <a:rPr lang="pt-BR" sz="4400" b="1" smtClean="0"/>
              <a:t>uma sociedade eticamente</a:t>
            </a:r>
            <a:br>
              <a:rPr lang="pt-BR" sz="4400" b="1" smtClean="0"/>
            </a:br>
            <a:r>
              <a:rPr lang="pt-BR" sz="4400" b="1" smtClean="0"/>
              <a:t> saudável e mais feliz.</a:t>
            </a:r>
          </a:p>
          <a:p>
            <a:pPr>
              <a:buFont typeface="Arial" charset="0"/>
              <a:buNone/>
            </a:pPr>
            <a:endParaRPr lang="pt-BR" sz="4400" b="1" smtClean="0">
              <a:solidFill>
                <a:schemeClr val="hlink"/>
              </a:solidFill>
            </a:endParaRPr>
          </a:p>
        </p:txBody>
      </p:sp>
      <p:pic>
        <p:nvPicPr>
          <p:cNvPr id="53250" name="Picture 5" descr="bandeira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1052513"/>
            <a:ext cx="3114675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3"/>
          <p:cNvSpPr>
            <a:spLocks noGrp="1"/>
          </p:cNvSpPr>
          <p:nvPr>
            <p:ph type="body" idx="1"/>
          </p:nvPr>
        </p:nvSpPr>
        <p:spPr>
          <a:xfrm>
            <a:off x="457200" y="260350"/>
            <a:ext cx="8291513" cy="6337300"/>
          </a:xfrm>
          <a:gradFill rotWithShape="1">
            <a:gsLst>
              <a:gs pos="0">
                <a:srgbClr val="83DBED"/>
              </a:gs>
              <a:gs pos="100000">
                <a:srgbClr val="C9F8F7"/>
              </a:gs>
            </a:gsLst>
            <a:lin ang="5400000" scaled="1"/>
          </a:gradFill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endParaRPr lang="pt-BR" b="1" smtClean="0"/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endParaRPr lang="pt-BR" b="1" smtClean="0"/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endParaRPr lang="pt-BR" b="1" smtClean="0"/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endParaRPr lang="pt-BR" b="1" smtClean="0"/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endParaRPr lang="pt-BR" b="1" smtClean="0"/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endParaRPr lang="pt-BR" b="1" smtClean="0"/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endParaRPr lang="pt-BR" b="1" smtClean="0"/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endParaRPr lang="pt-BR" sz="1000" b="1" smtClean="0"/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endParaRPr lang="pt-BR" sz="1000" b="1" smtClean="0"/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endParaRPr lang="pt-BR" sz="1000" b="1" smtClean="0"/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endParaRPr lang="pt-BR" sz="1000" b="1" smtClean="0"/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r>
              <a:rPr lang="pt-BR" b="1" smtClean="0"/>
              <a:t>Cinco Minutos de Valores Humanos</a:t>
            </a:r>
            <a:br>
              <a:rPr lang="pt-BR" b="1" smtClean="0"/>
            </a:br>
            <a:r>
              <a:rPr lang="pt-BR" b="1" smtClean="0"/>
              <a:t>para a Escola</a:t>
            </a:r>
            <a:br>
              <a:rPr lang="pt-BR" b="1" smtClean="0"/>
            </a:br>
            <a:r>
              <a:rPr lang="pt-BR" b="1" smtClean="0"/>
              <a:t> </a:t>
            </a:r>
            <a:r>
              <a:rPr lang="pt-BR" sz="2400" b="1" smtClean="0">
                <a:hlinkClick r:id="rId2"/>
              </a:rPr>
              <a:t>www.cincominutos.org</a:t>
            </a:r>
            <a:endParaRPr lang="pt-BR" sz="2400" b="1" smtClean="0"/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r>
              <a:rPr lang="pt-BR" sz="2400" b="1" smtClean="0"/>
              <a:t>	Tel. 85  3249-6812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pt-BR" sz="2800" b="1" smtClean="0"/>
              <a:t>A melhor das heranças para nossos descendentes</a:t>
            </a:r>
            <a:endParaRPr lang="pt-BR" sz="2800" smtClean="0"/>
          </a:p>
        </p:txBody>
      </p:sp>
      <p:pic>
        <p:nvPicPr>
          <p:cNvPr id="54274" name="Picture 12" descr="Pa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549275"/>
            <a:ext cx="6697662" cy="327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2837</TotalTime>
  <Words>1885</Words>
  <Application>Microsoft Office PowerPoint</Application>
  <PresentationFormat>On-screen Show (4:3)</PresentationFormat>
  <Paragraphs>287</Paragraphs>
  <Slides>39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Modelo de design</vt:lpstr>
      </vt:variant>
      <vt:variant>
        <vt:i4>1</vt:i4>
      </vt:variant>
      <vt:variant>
        <vt:lpstr>Títulos de slides</vt:lpstr>
      </vt:variant>
      <vt:variant>
        <vt:i4>39</vt:i4>
      </vt:variant>
    </vt:vector>
  </HeadingPairs>
  <TitlesOfParts>
    <vt:vector size="42" baseType="lpstr">
      <vt:lpstr>Arial</vt:lpstr>
      <vt:lpstr>Calibri</vt:lpstr>
      <vt:lpstr>Tema do Office</vt:lpstr>
      <vt:lpstr>Slide 1</vt:lpstr>
      <vt:lpstr>Slide 2</vt:lpstr>
      <vt:lpstr>Solução?</vt:lpstr>
      <vt:lpstr>VALORES HUMANOS</vt:lpstr>
      <vt:lpstr>Por onde começar?</vt:lpstr>
      <vt:lpstr>Slide 6</vt:lpstr>
      <vt:lpstr>Slide 7</vt:lpstr>
      <vt:lpstr>Fundamentação</vt:lpstr>
      <vt:lpstr>Os Valores Humanos não são meros conceitos racionais. Muito mais que isso, eles formam a pessoa por inteiro, na sua identidade.</vt:lpstr>
      <vt:lpstr>Slide 10</vt:lpstr>
      <vt:lpstr>Slide 11</vt:lpstr>
      <vt:lpstr>Slide 12</vt:lpstr>
      <vt:lpstr>Esse é um processo lento, para médio e longo prazo...     Mas, um caráter fortalecido em sua essência e princípios é o ponto de partida para se chegar a uma sociedade mais humana e ética. 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APOIOS E DIVULGADORES</vt:lpstr>
      <vt:lpstr>Slide 25</vt:lpstr>
      <vt:lpstr>Avaliações espontâneas de instituições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PROGRAMA CINCO MINUTOS DE VALORES HUMANOS: relatos e avaliação de experiência exitosa</dc:title>
  <dc:creator>Socorro</dc:creator>
  <cp:lastModifiedBy>Sara</cp:lastModifiedBy>
  <cp:revision>87</cp:revision>
  <dcterms:created xsi:type="dcterms:W3CDTF">2010-11-04T00:00:40Z</dcterms:created>
  <dcterms:modified xsi:type="dcterms:W3CDTF">2011-12-13T19:14:24Z</dcterms:modified>
</cp:coreProperties>
</file>